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119"/>
  </p:notesMasterIdLst>
  <p:sldIdLst>
    <p:sldId id="256" r:id="rId2"/>
    <p:sldId id="359" r:id="rId3"/>
    <p:sldId id="257" r:id="rId4"/>
    <p:sldId id="360" r:id="rId5"/>
    <p:sldId id="312" r:id="rId6"/>
    <p:sldId id="258" r:id="rId7"/>
    <p:sldId id="259" r:id="rId8"/>
    <p:sldId id="260" r:id="rId9"/>
    <p:sldId id="261" r:id="rId10"/>
    <p:sldId id="262" r:id="rId11"/>
    <p:sldId id="313" r:id="rId12"/>
    <p:sldId id="263" r:id="rId13"/>
    <p:sldId id="265" r:id="rId14"/>
    <p:sldId id="264" r:id="rId15"/>
    <p:sldId id="266" r:id="rId16"/>
    <p:sldId id="267" r:id="rId17"/>
    <p:sldId id="268" r:id="rId18"/>
    <p:sldId id="269" r:id="rId19"/>
    <p:sldId id="271" r:id="rId20"/>
    <p:sldId id="361" r:id="rId21"/>
    <p:sldId id="272" r:id="rId22"/>
    <p:sldId id="273" r:id="rId23"/>
    <p:sldId id="274" r:id="rId24"/>
    <p:sldId id="275" r:id="rId25"/>
    <p:sldId id="277" r:id="rId26"/>
    <p:sldId id="278" r:id="rId27"/>
    <p:sldId id="279" r:id="rId28"/>
    <p:sldId id="280" r:id="rId29"/>
    <p:sldId id="281" r:id="rId30"/>
    <p:sldId id="282" r:id="rId31"/>
    <p:sldId id="314" r:id="rId32"/>
    <p:sldId id="283" r:id="rId33"/>
    <p:sldId id="284" r:id="rId34"/>
    <p:sldId id="315" r:id="rId35"/>
    <p:sldId id="316" r:id="rId36"/>
    <p:sldId id="285" r:id="rId37"/>
    <p:sldId id="318" r:id="rId38"/>
    <p:sldId id="286" r:id="rId39"/>
    <p:sldId id="287" r:id="rId40"/>
    <p:sldId id="288" r:id="rId41"/>
    <p:sldId id="289" r:id="rId42"/>
    <p:sldId id="290" r:id="rId43"/>
    <p:sldId id="291" r:id="rId44"/>
    <p:sldId id="292" r:id="rId45"/>
    <p:sldId id="358" r:id="rId46"/>
    <p:sldId id="293" r:id="rId47"/>
    <p:sldId id="294" r:id="rId48"/>
    <p:sldId id="295" r:id="rId49"/>
    <p:sldId id="296" r:id="rId50"/>
    <p:sldId id="298" r:id="rId51"/>
    <p:sldId id="297" r:id="rId52"/>
    <p:sldId id="299" r:id="rId53"/>
    <p:sldId id="300" r:id="rId54"/>
    <p:sldId id="301" r:id="rId55"/>
    <p:sldId id="357" r:id="rId56"/>
    <p:sldId id="302" r:id="rId57"/>
    <p:sldId id="303" r:id="rId58"/>
    <p:sldId id="305" r:id="rId59"/>
    <p:sldId id="306" r:id="rId60"/>
    <p:sldId id="307" r:id="rId61"/>
    <p:sldId id="308" r:id="rId62"/>
    <p:sldId id="309" r:id="rId63"/>
    <p:sldId id="310" r:id="rId64"/>
    <p:sldId id="304" r:id="rId65"/>
    <p:sldId id="319" r:id="rId66"/>
    <p:sldId id="320" r:id="rId67"/>
    <p:sldId id="321" r:id="rId68"/>
    <p:sldId id="322" r:id="rId69"/>
    <p:sldId id="323" r:id="rId70"/>
    <p:sldId id="325" r:id="rId71"/>
    <p:sldId id="324" r:id="rId72"/>
    <p:sldId id="326" r:id="rId73"/>
    <p:sldId id="327" r:id="rId74"/>
    <p:sldId id="328" r:id="rId75"/>
    <p:sldId id="329" r:id="rId76"/>
    <p:sldId id="330" r:id="rId77"/>
    <p:sldId id="339" r:id="rId78"/>
    <p:sldId id="331" r:id="rId79"/>
    <p:sldId id="332" r:id="rId80"/>
    <p:sldId id="333" r:id="rId81"/>
    <p:sldId id="334" r:id="rId82"/>
    <p:sldId id="335" r:id="rId83"/>
    <p:sldId id="337" r:id="rId84"/>
    <p:sldId id="336" r:id="rId85"/>
    <p:sldId id="338"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62" r:id="rId104"/>
    <p:sldId id="363" r:id="rId105"/>
    <p:sldId id="364" r:id="rId106"/>
    <p:sldId id="365" r:id="rId107"/>
    <p:sldId id="366" r:id="rId108"/>
    <p:sldId id="367" r:id="rId109"/>
    <p:sldId id="368" r:id="rId110"/>
    <p:sldId id="370" r:id="rId111"/>
    <p:sldId id="369" r:id="rId112"/>
    <p:sldId id="371" r:id="rId113"/>
    <p:sldId id="372" r:id="rId114"/>
    <p:sldId id="373" r:id="rId115"/>
    <p:sldId id="374" r:id="rId116"/>
    <p:sldId id="375" r:id="rId117"/>
    <p:sldId id="311" r:id="rId118"/>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2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1474" autoAdjust="0"/>
  </p:normalViewPr>
  <p:slideViewPr>
    <p:cSldViewPr>
      <p:cViewPr>
        <p:scale>
          <a:sx n="60" d="100"/>
          <a:sy n="60" d="100"/>
        </p:scale>
        <p:origin x="-120" y="-186"/>
      </p:cViewPr>
      <p:guideLst>
        <p:guide orient="horz" pos="2160"/>
        <p:guide pos="3840"/>
      </p:guideLst>
    </p:cSldViewPr>
  </p:slideViewPr>
  <p:outlineViewPr>
    <p:cViewPr>
      <p:scale>
        <a:sx n="33" d="100"/>
        <a:sy n="33" d="100"/>
      </p:scale>
      <p:origin x="0" y="739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82E5B36B-3DB3-40E5-B4A4-20AA10BB0A4F}" type="datetimeFigureOut">
              <a:rPr lang="en-US" smtClean="0"/>
              <a:pPr/>
              <a:t>9/7/2019</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8A8245E5-6358-4B16-A473-95BDDA120084}" type="slidenum">
              <a:rPr lang="en-US" smtClean="0"/>
              <a:pPr/>
              <a:t>‹#›</a:t>
            </a:fld>
            <a:endParaRPr lang="en-US"/>
          </a:p>
        </p:txBody>
      </p:sp>
    </p:spTree>
    <p:extLst>
      <p:ext uri="{BB962C8B-B14F-4D97-AF65-F5344CB8AC3E}">
        <p14:creationId xmlns:p14="http://schemas.microsoft.com/office/powerpoint/2010/main" val="89284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General Trend</a:t>
            </a:r>
            <a:r>
              <a:rPr lang="en-US" sz="1200" b="1" kern="1200" dirty="0" smtClean="0">
                <a:solidFill>
                  <a:schemeClr val="tx1"/>
                </a:solidFill>
                <a:latin typeface="+mn-lt"/>
                <a:ea typeface="+mn-ea"/>
                <a:cs typeface="+mn-cs"/>
              </a:rPr>
              <a:t>: Image dimension decreases as go deeper in to NN towards final prediction</a:t>
            </a:r>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While number of channels increases as go deeper in to NN towards final prediction</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27</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endParaRPr lang="en-US" sz="1200" b="1" kern="120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endParaRPr lang="en-US" sz="1200" b="1" kern="120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endParaRPr lang="en-US" sz="1200" b="1" kern="120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endParaRPr lang="en-US" sz="1200" b="1" kern="120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40</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endParaRPr lang="en-US" sz="1200" b="1" kern="120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endParaRPr lang="en-US" sz="1200" b="1" kern="120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42</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endParaRPr lang="en-US" sz="1200" b="1" kern="120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endParaRPr lang="en-US" sz="1200" b="1" kern="120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endParaRPr lang="en-US" sz="1200" b="1" kern="120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Pooling layers added in terms of detection of features robustness and speed.</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28</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endParaRPr lang="en-US" sz="1200" b="1" kern="120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err="1" smtClean="0"/>
              <a:t>AlexNet</a:t>
            </a:r>
            <a:r>
              <a:rPr lang="en-US" dirty="0" smtClean="0"/>
              <a:t> famously won the 2012 </a:t>
            </a:r>
            <a:r>
              <a:rPr lang="en-US" dirty="0" err="1" smtClean="0"/>
              <a:t>ImageNet</a:t>
            </a:r>
            <a:r>
              <a:rPr lang="en-US" dirty="0" smtClean="0"/>
              <a:t> LSVRC-2012 competition by a large margin (15.3% VS 26.2% (second place) error rates).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AlexNet</a:t>
            </a:r>
            <a:r>
              <a:rPr lang="en-US" dirty="0" smtClean="0"/>
              <a:t> is the name of a convolutional neural network, designed by Alex </a:t>
            </a:r>
            <a:r>
              <a:rPr lang="en-US" dirty="0" err="1" smtClean="0"/>
              <a:t>Krizhevsky</a:t>
            </a:r>
            <a:r>
              <a:rPr lang="en-US" dirty="0" smtClean="0"/>
              <a:t>, and published with </a:t>
            </a:r>
            <a:r>
              <a:rPr lang="en-US" dirty="0" err="1" smtClean="0"/>
              <a:t>Ilya</a:t>
            </a:r>
            <a:r>
              <a:rPr lang="en-US" dirty="0" smtClean="0"/>
              <a:t> </a:t>
            </a:r>
            <a:r>
              <a:rPr lang="en-US" dirty="0" err="1" smtClean="0"/>
              <a:t>Sutskever</a:t>
            </a:r>
            <a:r>
              <a:rPr lang="en-US" dirty="0" smtClean="0"/>
              <a:t> and </a:t>
            </a:r>
            <a:r>
              <a:rPr lang="en-US" dirty="0" err="1" smtClean="0"/>
              <a:t>Krizhevsky's</a:t>
            </a:r>
            <a:r>
              <a:rPr lang="en-US" dirty="0" smtClean="0"/>
              <a:t> PhD advisor Geoffrey Hinton</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48</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FROM Microsoft research</a:t>
            </a: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49</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smtClean="0">
                <a:solidFill>
                  <a:schemeClr val="tx1"/>
                </a:solidFill>
                <a:latin typeface="+mn-lt"/>
                <a:ea typeface="+mn-ea"/>
                <a:cs typeface="+mn-cs"/>
              </a:rPr>
              <a:t>Work very much better in case very deep network and remove the problem of vanishing or exploding gradient decent </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Work very much better in case very deep network and remove the problem of vanishing or exploding gradient decent </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smtClean="0">
                <a:solidFill>
                  <a:schemeClr val="tx1"/>
                </a:solidFill>
                <a:latin typeface="+mn-lt"/>
                <a:ea typeface="+mn-ea"/>
                <a:cs typeface="+mn-cs"/>
              </a:rPr>
              <a:t>Work very much better in case very deep network and remove the problem of vanishing or exploding gradient decent </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Parameter shrinks due to regularization so this complete residual unit work as a identity unit.</a:t>
            </a:r>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To make addition easy for a(l) and a(l+2) ,same convolutions are used.</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Parameter shrinks due to regularization so this complete residual unit work as a identity unit.</a:t>
            </a:r>
            <a:endParaRPr lang="en-US" sz="1200" kern="1200" dirty="0" smtClean="0">
              <a:solidFill>
                <a:schemeClr val="tx1"/>
              </a:solidFill>
              <a:latin typeface="+mn-lt"/>
              <a:ea typeface="+mn-ea"/>
              <a:cs typeface="+mn-cs"/>
            </a:endParaRPr>
          </a:p>
          <a:p>
            <a:r>
              <a:rPr lang="en-US" sz="1200" b="1" kern="1200" smtClean="0">
                <a:solidFill>
                  <a:schemeClr val="tx1"/>
                </a:solidFill>
                <a:latin typeface="+mn-lt"/>
                <a:ea typeface="+mn-ea"/>
                <a:cs typeface="+mn-cs"/>
              </a:rPr>
              <a:t>To make addition easy for a(l) and a(l+2) ,same convolutions are used.</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Parameter shrinks due to regularization so this complete residual unit work as a identity unit.</a:t>
            </a:r>
            <a:endParaRPr lang="en-US" sz="1200" kern="1200" dirty="0" smtClean="0">
              <a:solidFill>
                <a:schemeClr val="tx1"/>
              </a:solidFill>
              <a:latin typeface="+mn-lt"/>
              <a:ea typeface="+mn-ea"/>
              <a:cs typeface="+mn-cs"/>
            </a:endParaRPr>
          </a:p>
          <a:p>
            <a:r>
              <a:rPr lang="en-US" sz="1200" b="1" kern="1200" smtClean="0">
                <a:solidFill>
                  <a:schemeClr val="tx1"/>
                </a:solidFill>
                <a:latin typeface="+mn-lt"/>
                <a:ea typeface="+mn-ea"/>
                <a:cs typeface="+mn-cs"/>
              </a:rPr>
              <a:t>To make addition easy for a(l) and a(l+2) ,same convolutions are used.</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29</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Used to shrink number of channels</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56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57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Just To add </a:t>
            </a:r>
            <a:r>
              <a:rPr lang="en-US" sz="1200" b="1" kern="1200" smtClean="0">
                <a:solidFill>
                  <a:schemeClr val="tx1"/>
                </a:solidFill>
                <a:latin typeface="+mn-lt"/>
                <a:ea typeface="+mn-ea"/>
                <a:cs typeface="+mn-cs"/>
              </a:rPr>
              <a:t>non linearity</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58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Problem is computational cost</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59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60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61</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Just To add </a:t>
            </a:r>
            <a:r>
              <a:rPr lang="en-US" sz="1200" b="1" kern="1200" smtClean="0">
                <a:solidFill>
                  <a:schemeClr val="tx1"/>
                </a:solidFill>
                <a:latin typeface="+mn-lt"/>
                <a:ea typeface="+mn-ea"/>
                <a:cs typeface="+mn-cs"/>
              </a:rPr>
              <a:t>non linearity</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62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63</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Just To add </a:t>
            </a:r>
            <a:r>
              <a:rPr lang="en-US" sz="1200" b="1" kern="1200" smtClean="0">
                <a:solidFill>
                  <a:schemeClr val="tx1"/>
                </a:solidFill>
                <a:latin typeface="+mn-lt"/>
                <a:ea typeface="+mn-ea"/>
                <a:cs typeface="+mn-cs"/>
              </a:rPr>
              <a:t>non linearity</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64</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Just To add </a:t>
            </a:r>
            <a:r>
              <a:rPr lang="en-US" sz="1200" b="1" kern="1200" smtClean="0">
                <a:solidFill>
                  <a:schemeClr val="tx1"/>
                </a:solidFill>
                <a:latin typeface="+mn-lt"/>
                <a:ea typeface="+mn-ea"/>
                <a:cs typeface="+mn-cs"/>
              </a:rPr>
              <a:t>non linearity</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65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Its function is to progressively reduce the spatial size of the representation to reduce the amount of parameters and computation in the network, and hence to also control </a:t>
            </a:r>
            <a:r>
              <a:rPr lang="en-US" sz="1200" kern="1200" dirty="0" err="1" smtClean="0">
                <a:solidFill>
                  <a:schemeClr val="tx1"/>
                </a:solidFill>
                <a:latin typeface="+mn-lt"/>
                <a:ea typeface="+mn-ea"/>
                <a:cs typeface="+mn-cs"/>
              </a:rPr>
              <a:t>overfitting</a:t>
            </a:r>
            <a:r>
              <a:rPr lang="en-US" sz="1200" kern="1200" dirty="0" smtClean="0">
                <a:solidFill>
                  <a:schemeClr val="tx1"/>
                </a:solidFill>
                <a:latin typeface="+mn-lt"/>
                <a:ea typeface="+mn-ea"/>
                <a:cs typeface="+mn-cs"/>
              </a:rPr>
              <a:t>. The Pooling Layer operates independently on every depth slice of the input and resizes it spatially, using the MAX operation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30</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Just To add </a:t>
            </a:r>
            <a:r>
              <a:rPr lang="en-US" sz="1200" b="1" kern="1200" smtClean="0">
                <a:solidFill>
                  <a:schemeClr val="tx1"/>
                </a:solidFill>
                <a:latin typeface="+mn-lt"/>
                <a:ea typeface="+mn-ea"/>
                <a:cs typeface="+mn-cs"/>
              </a:rPr>
              <a:t>non linearity</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66</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Just To add </a:t>
            </a:r>
            <a:r>
              <a:rPr lang="en-US" sz="1200" b="1" kern="1200" smtClean="0">
                <a:solidFill>
                  <a:schemeClr val="tx1"/>
                </a:solidFill>
                <a:latin typeface="+mn-lt"/>
                <a:ea typeface="+mn-ea"/>
                <a:cs typeface="+mn-cs"/>
              </a:rPr>
              <a:t>non linearity</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67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68</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69</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70</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71</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72</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73</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74</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75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31</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76</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77</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78</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79</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80</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81</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82</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83</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84</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85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Its function is to progressively reduce the spatial size of the representation to reduce the amount of parameters and computation in the network, and hence to also control </a:t>
            </a:r>
            <a:r>
              <a:rPr lang="en-US" sz="1200" kern="1200" dirty="0" err="1" smtClean="0">
                <a:solidFill>
                  <a:schemeClr val="tx1"/>
                </a:solidFill>
                <a:latin typeface="+mn-lt"/>
                <a:ea typeface="+mn-ea"/>
                <a:cs typeface="+mn-cs"/>
              </a:rPr>
              <a:t>overfitting</a:t>
            </a:r>
            <a:r>
              <a:rPr lang="en-US" sz="1200" kern="1200" dirty="0" smtClean="0">
                <a:solidFill>
                  <a:schemeClr val="tx1"/>
                </a:solidFill>
                <a:latin typeface="+mn-lt"/>
                <a:ea typeface="+mn-ea"/>
                <a:cs typeface="+mn-cs"/>
              </a:rPr>
              <a:t>. The Pooling Layer operates independently on every depth slice of the input and resizes it spatially, using the MAX operation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32</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86</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87</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88</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89</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90</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91</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92</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93</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94</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95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33</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96</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97</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98</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99</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chemeClr val="tx1"/>
                </a:solidFill>
                <a:latin typeface="+mn-lt"/>
                <a:ea typeface="+mn-ea"/>
                <a:cs typeface="+mn-cs"/>
              </a:rPr>
              <a:t>DarkNet</a:t>
            </a:r>
            <a:r>
              <a:rPr lang="en-US" sz="1200" kern="1200" dirty="0" smtClean="0">
                <a:solidFill>
                  <a:schemeClr val="tx1"/>
                </a:solidFill>
                <a:latin typeface="+mn-lt"/>
                <a:ea typeface="+mn-ea"/>
                <a:cs typeface="+mn-cs"/>
              </a:rPr>
              <a:t> already trained YOLO on COCO data set</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100</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101</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102</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103</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104</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105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34</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106</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107</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108</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109</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110</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111</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112</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113</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114</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ECG data given on time series and values</a:t>
            </a:r>
            <a:r>
              <a:rPr lang="en-US" sz="1200" kern="1200" baseline="0" dirty="0" smtClean="0">
                <a:solidFill>
                  <a:schemeClr val="tx1"/>
                </a:solidFill>
                <a:latin typeface="+mn-lt"/>
                <a:ea typeface="+mn-ea"/>
                <a:cs typeface="+mn-cs"/>
              </a:rPr>
              <a:t> presents voltage on different time</a:t>
            </a:r>
          </a:p>
          <a:p>
            <a:r>
              <a:rPr lang="en-US" sz="1200" kern="1200" baseline="0" dirty="0" smtClean="0">
                <a:solidFill>
                  <a:schemeClr val="tx1"/>
                </a:solidFill>
                <a:latin typeface="+mn-lt"/>
                <a:ea typeface="+mn-ea"/>
                <a:cs typeface="+mn-cs"/>
              </a:rPr>
              <a:t>This is a one dimensional data</a:t>
            </a:r>
          </a:p>
          <a:p>
            <a:r>
              <a:rPr lang="en-US" sz="1200" kern="1200" baseline="0" dirty="0" smtClean="0">
                <a:solidFill>
                  <a:schemeClr val="tx1"/>
                </a:solidFill>
                <a:latin typeface="+mn-lt"/>
                <a:ea typeface="+mn-ea"/>
                <a:cs typeface="+mn-cs"/>
              </a:rPr>
              <a:t>RNN is used for one dimensional data but you can also use CNN for the same.</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115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35</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ECG data given on time series and values</a:t>
            </a:r>
            <a:r>
              <a:rPr lang="en-US" sz="1200" kern="1200" baseline="0" dirty="0" smtClean="0">
                <a:solidFill>
                  <a:schemeClr val="tx1"/>
                </a:solidFill>
                <a:latin typeface="+mn-lt"/>
                <a:ea typeface="+mn-ea"/>
                <a:cs typeface="+mn-cs"/>
              </a:rPr>
              <a:t> presents voltage on different time</a:t>
            </a:r>
          </a:p>
          <a:p>
            <a:r>
              <a:rPr lang="en-US" sz="1200" kern="1200" baseline="0" dirty="0" smtClean="0">
                <a:solidFill>
                  <a:schemeClr val="tx1"/>
                </a:solidFill>
                <a:latin typeface="+mn-lt"/>
                <a:ea typeface="+mn-ea"/>
                <a:cs typeface="+mn-cs"/>
              </a:rPr>
              <a:t>This is a one dimensional data</a:t>
            </a:r>
          </a:p>
          <a:p>
            <a:r>
              <a:rPr lang="en-US" sz="1200" kern="1200" baseline="0" dirty="0" smtClean="0">
                <a:solidFill>
                  <a:schemeClr val="tx1"/>
                </a:solidFill>
                <a:latin typeface="+mn-lt"/>
                <a:ea typeface="+mn-ea"/>
                <a:cs typeface="+mn-cs"/>
              </a:rPr>
              <a:t>RNN is used for one dimensional data but you can also use CNN for the same.</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116</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Just To add </a:t>
            </a:r>
            <a:r>
              <a:rPr lang="en-US" sz="1200" b="1" kern="1200" smtClean="0">
                <a:solidFill>
                  <a:schemeClr val="tx1"/>
                </a:solidFill>
                <a:latin typeface="+mn-lt"/>
                <a:ea typeface="+mn-ea"/>
                <a:cs typeface="+mn-cs"/>
              </a:rPr>
              <a:t>non linearity</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A8245E5-6358-4B16-A473-95BDDA120084}" type="slidenum">
              <a:rPr lang="en-US" smtClean="0"/>
              <a:pPr/>
              <a:t>117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6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7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7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7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7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7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7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CustomShape 1"/>
          <p:cNvSpPr/>
          <p:nvPr/>
        </p:nvSpPr>
        <p:spPr>
          <a:xfrm>
            <a:off x="0" y="0"/>
            <a:ext cx="182160" cy="685728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41" name="CustomShape 2"/>
          <p:cNvSpPr/>
          <p:nvPr/>
        </p:nvSpPr>
        <p:spPr>
          <a:xfrm flipV="1">
            <a:off x="-4320" y="-299880"/>
            <a:ext cx="1587960" cy="506520"/>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42" name="PlaceHolder 3"/>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43" name="PlaceHolder 4"/>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1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1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8.png"/></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96.png"/><Relationship Id="rId4" Type="http://schemas.openxmlformats.org/officeDocument/2006/relationships/image" Target="../media/image95.png"/></Relationships>
</file>

<file path=ppt/slides/_rels/slide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p:nvPr/>
        </p:nvPicPr>
        <p:blipFill>
          <a:blip r:embed="rId2"/>
          <a:stretch/>
        </p:blipFill>
        <p:spPr>
          <a:xfrm>
            <a:off x="11016000" y="55080"/>
            <a:ext cx="1117800" cy="376560"/>
          </a:xfrm>
          <a:prstGeom prst="rect">
            <a:avLst/>
          </a:prstGeom>
          <a:solidFill>
            <a:srgbClr val="2E5268"/>
          </a:solidFill>
          <a:ln>
            <a:noFill/>
          </a:ln>
        </p:spPr>
      </p:pic>
      <p:sp>
        <p:nvSpPr>
          <p:cNvPr id="4"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588" y="2271713"/>
            <a:ext cx="3552825"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8" y="271463"/>
            <a:ext cx="11249025" cy="631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3"/>
          <a:stretch/>
        </p:blipFill>
        <p:spPr>
          <a:xfrm>
            <a:off x="11016000" y="55080"/>
            <a:ext cx="1117800" cy="376560"/>
          </a:xfrm>
          <a:prstGeom prst="rect">
            <a:avLst/>
          </a:prstGeom>
          <a:solidFill>
            <a:srgbClr val="2E5268"/>
          </a:solidFill>
          <a:ln>
            <a:noFill/>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65653"/>
            <a:ext cx="9036996" cy="4123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052789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3" y="2414588"/>
            <a:ext cx="402907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313519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36954"/>
            <a:ext cx="8782050" cy="4949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14400" y="5286375"/>
            <a:ext cx="10591800" cy="923330"/>
          </a:xfrm>
          <a:prstGeom prst="rect">
            <a:avLst/>
          </a:prstGeom>
          <a:noFill/>
        </p:spPr>
        <p:txBody>
          <a:bodyPr wrap="square" rtlCol="0">
            <a:spAutoFit/>
          </a:bodyPr>
          <a:lstStyle/>
          <a:p>
            <a:pPr marL="285750" indent="-285750">
              <a:buFont typeface="Arial" pitchFamily="34" charset="0"/>
              <a:buChar char="•"/>
            </a:pPr>
            <a:r>
              <a:rPr lang="en-US" dirty="0" smtClean="0"/>
              <a:t>You have only single image of the person</a:t>
            </a:r>
          </a:p>
          <a:p>
            <a:pPr marL="285750" indent="-285750">
              <a:buFont typeface="Arial" pitchFamily="34" charset="0"/>
              <a:buChar char="•"/>
            </a:pPr>
            <a:r>
              <a:rPr lang="en-US" dirty="0" smtClean="0"/>
              <a:t>Building a RNN with </a:t>
            </a:r>
            <a:r>
              <a:rPr lang="en-US" dirty="0" err="1" smtClean="0"/>
              <a:t>softmax</a:t>
            </a:r>
            <a:r>
              <a:rPr lang="en-US" dirty="0" smtClean="0"/>
              <a:t> function with only single image per class would not train great RNN.</a:t>
            </a:r>
          </a:p>
          <a:p>
            <a:pPr marL="285750" indent="-285750">
              <a:buFont typeface="Arial" pitchFamily="34" charset="0"/>
              <a:buChar char="•"/>
            </a:pPr>
            <a:r>
              <a:rPr lang="en-US" dirty="0" smtClean="0"/>
              <a:t>Again if new person joins then </a:t>
            </a:r>
            <a:r>
              <a:rPr lang="en-US" dirty="0" err="1" smtClean="0"/>
              <a:t>softmax</a:t>
            </a:r>
            <a:r>
              <a:rPr lang="en-US" dirty="0" smtClean="0"/>
              <a:t> function has to be changed and RNN need to be train again.</a:t>
            </a:r>
            <a:endParaRPr lang="en-US" dirty="0"/>
          </a:p>
        </p:txBody>
      </p:sp>
      <p:pic>
        <p:nvPicPr>
          <p:cNvPr id="4" name="Picture 3"/>
          <p:cNvPicPr/>
          <p:nvPr/>
        </p:nvPicPr>
        <p:blipFill>
          <a:blip r:embed="rId4"/>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0737282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5638800"/>
            <a:ext cx="10591800" cy="923330"/>
          </a:xfrm>
          <a:prstGeom prst="rect">
            <a:avLst/>
          </a:prstGeom>
          <a:noFill/>
        </p:spPr>
        <p:txBody>
          <a:bodyPr wrap="square" rtlCol="0">
            <a:spAutoFit/>
          </a:bodyPr>
          <a:lstStyle/>
          <a:p>
            <a:pPr marL="285750" indent="-285750">
              <a:buFont typeface="Arial" pitchFamily="34" charset="0"/>
              <a:buChar char="•"/>
            </a:pPr>
            <a:r>
              <a:rPr lang="en-US" dirty="0" smtClean="0"/>
              <a:t>Now we will try to find out similarity between two images.</a:t>
            </a:r>
          </a:p>
          <a:p>
            <a:pPr marL="285750" indent="-285750">
              <a:buFont typeface="Arial" pitchFamily="34" charset="0"/>
              <a:buChar char="•"/>
            </a:pPr>
            <a:r>
              <a:rPr lang="en-US" dirty="0" smtClean="0"/>
              <a:t>If difference is greater than some value lambda then they are different person other wise same</a:t>
            </a:r>
          </a:p>
          <a:p>
            <a:pPr marL="285750" indent="-285750">
              <a:buFont typeface="Arial" pitchFamily="34" charset="0"/>
              <a:buChar char="•"/>
            </a:pPr>
            <a:r>
              <a:rPr lang="en-US" dirty="0" smtClean="0"/>
              <a:t>Lambda is </a:t>
            </a:r>
            <a:r>
              <a:rPr lang="en-US" dirty="0" err="1" smtClean="0"/>
              <a:t>hyperparameter</a:t>
            </a:r>
            <a:r>
              <a:rPr lang="en-US" dirty="0" smtClean="0"/>
              <a:t>.</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28600"/>
            <a:ext cx="8991600" cy="5319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4"/>
          <a:stretch/>
        </p:blipFill>
        <p:spPr>
          <a:xfrm>
            <a:off x="11016000" y="55080"/>
            <a:ext cx="1117800" cy="376560"/>
          </a:xfrm>
          <a:prstGeom prst="rect">
            <a:avLst/>
          </a:prstGeom>
          <a:solidFill>
            <a:srgbClr val="2E5268"/>
          </a:solidFill>
          <a:ln>
            <a:noFill/>
          </a:ln>
        </p:spPr>
      </p:pic>
      <p:sp>
        <p:nvSpPr>
          <p:cNvPr id="7"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197632838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5269468"/>
            <a:ext cx="5867400" cy="369332"/>
          </a:xfrm>
          <a:prstGeom prst="rect">
            <a:avLst/>
          </a:prstGeom>
          <a:noFill/>
        </p:spPr>
        <p:txBody>
          <a:bodyPr wrap="square" rtlCol="0">
            <a:spAutoFit/>
          </a:bodyPr>
          <a:lstStyle/>
          <a:p>
            <a:r>
              <a:rPr lang="en-US" b="1" dirty="0" smtClean="0"/>
              <a:t>Training NN to learn the similarity function.</a:t>
            </a:r>
            <a:endParaRPr lang="en-US" b="1"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1475" y="2281238"/>
            <a:ext cx="3829050"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4"/>
          <a:stretch/>
        </p:blipFill>
        <p:spPr>
          <a:xfrm>
            <a:off x="11016000" y="55080"/>
            <a:ext cx="1117800" cy="376560"/>
          </a:xfrm>
          <a:prstGeom prst="rect">
            <a:avLst/>
          </a:prstGeom>
          <a:solidFill>
            <a:srgbClr val="2E5268"/>
          </a:solidFill>
          <a:ln>
            <a:noFill/>
          </a:ln>
        </p:spPr>
      </p:pic>
      <p:sp>
        <p:nvSpPr>
          <p:cNvPr id="7"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51596687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0100" y="5334000"/>
            <a:ext cx="11087100" cy="1323439"/>
          </a:xfrm>
          <a:prstGeom prst="rect">
            <a:avLst/>
          </a:prstGeom>
          <a:noFill/>
        </p:spPr>
        <p:txBody>
          <a:bodyPr wrap="square" rtlCol="0">
            <a:spAutoFit/>
          </a:bodyPr>
          <a:lstStyle/>
          <a:p>
            <a:pPr marL="285750" indent="-285750">
              <a:buFont typeface="Arial" pitchFamily="34" charset="0"/>
              <a:buChar char="•"/>
            </a:pPr>
            <a:r>
              <a:rPr lang="en-US" sz="1600" dirty="0" smtClean="0"/>
              <a:t>Both the Images are being input to a identical CNN with last </a:t>
            </a:r>
            <a:r>
              <a:rPr lang="en-US" sz="1600" dirty="0" err="1" smtClean="0"/>
              <a:t>softmax</a:t>
            </a:r>
            <a:r>
              <a:rPr lang="en-US" sz="1600" dirty="0" smtClean="0"/>
              <a:t> layer removed.</a:t>
            </a:r>
          </a:p>
          <a:p>
            <a:pPr marL="285750" indent="-285750">
              <a:buFont typeface="Arial" pitchFamily="34" charset="0"/>
              <a:buChar char="•"/>
            </a:pPr>
            <a:r>
              <a:rPr lang="en-US" sz="1600" dirty="0" smtClean="0"/>
              <a:t>Last NN layer’s neurons makes a vector of values. That is the encoding of image x and layer is encoding function f(x) </a:t>
            </a:r>
          </a:p>
          <a:p>
            <a:pPr marL="285750" indent="-285750">
              <a:buFont typeface="Arial" pitchFamily="34" charset="0"/>
              <a:buChar char="•"/>
            </a:pPr>
            <a:r>
              <a:rPr lang="en-US" sz="1600" dirty="0" smtClean="0"/>
              <a:t>To compare two images , both are passed to same CNN and </a:t>
            </a:r>
            <a:r>
              <a:rPr lang="en-US" sz="1600" b="1" dirty="0" smtClean="0"/>
              <a:t>distance</a:t>
            </a:r>
            <a:r>
              <a:rPr lang="en-US" sz="1600" dirty="0" smtClean="0"/>
              <a:t> between both the encoding vectors is calculated. That is generally L2 NORM</a:t>
            </a:r>
          </a:p>
          <a:p>
            <a:pPr marL="285750" indent="-285750">
              <a:buFont typeface="Arial" pitchFamily="34" charset="0"/>
              <a:buChar char="•"/>
            </a:pPr>
            <a:r>
              <a:rPr lang="en-US" sz="1600" dirty="0" smtClean="0"/>
              <a:t>This type of Network is called Siamese network architecture. </a:t>
            </a:r>
            <a:r>
              <a:rPr lang="en-US" sz="1600" b="1" dirty="0" smtClean="0"/>
              <a:t>How to train Siamese Network?</a:t>
            </a:r>
            <a:endParaRPr lang="en-US" sz="1600"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0"/>
            <a:ext cx="9220200" cy="534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391746327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0934" y="5692803"/>
            <a:ext cx="11087100" cy="1077218"/>
          </a:xfrm>
          <a:prstGeom prst="rect">
            <a:avLst/>
          </a:prstGeom>
          <a:noFill/>
        </p:spPr>
        <p:txBody>
          <a:bodyPr wrap="square" rtlCol="0">
            <a:spAutoFit/>
          </a:bodyPr>
          <a:lstStyle/>
          <a:p>
            <a:pPr marL="285750" indent="-285750">
              <a:buFont typeface="Arial" pitchFamily="34" charset="0"/>
              <a:buChar char="•"/>
            </a:pPr>
            <a:r>
              <a:rPr lang="en-US" sz="1600" b="1" dirty="0" smtClean="0"/>
              <a:t>Siamese CNN is trained through back propagation and weights are learned to make sure the distance between similar image is small.</a:t>
            </a:r>
          </a:p>
          <a:p>
            <a:pPr marL="285750" indent="-285750">
              <a:buFont typeface="Arial" pitchFamily="34" charset="0"/>
              <a:buChar char="•"/>
            </a:pPr>
            <a:r>
              <a:rPr lang="en-US" sz="1600" b="1" dirty="0" smtClean="0"/>
              <a:t>And </a:t>
            </a:r>
            <a:r>
              <a:rPr lang="en-US" sz="1600" b="1" dirty="0"/>
              <a:t>distance between </a:t>
            </a:r>
            <a:r>
              <a:rPr lang="en-US" sz="1600" b="1" dirty="0" smtClean="0"/>
              <a:t>different images are large.</a:t>
            </a:r>
          </a:p>
          <a:p>
            <a:pPr marL="285750" indent="-285750">
              <a:buFont typeface="Arial" pitchFamily="34" charset="0"/>
              <a:buChar char="•"/>
            </a:pPr>
            <a:r>
              <a:rPr lang="en-US" sz="1600" b="1" dirty="0" smtClean="0"/>
              <a:t>What would be the Cost Function ??</a:t>
            </a:r>
          </a:p>
        </p:txBody>
      </p:sp>
      <p:pic>
        <p:nvPicPr>
          <p:cNvPr id="5" name="Picture 4"/>
          <p:cNvPicPr/>
          <p:nvPr/>
        </p:nvPicPr>
        <p:blipFill>
          <a:blip r:embed="rId3"/>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2724" y="0"/>
            <a:ext cx="10227953"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882613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0934" y="5692803"/>
            <a:ext cx="11087100" cy="1077218"/>
          </a:xfrm>
          <a:prstGeom prst="rect">
            <a:avLst/>
          </a:prstGeom>
          <a:noFill/>
        </p:spPr>
        <p:txBody>
          <a:bodyPr wrap="square" rtlCol="0">
            <a:spAutoFit/>
          </a:bodyPr>
          <a:lstStyle/>
          <a:p>
            <a:pPr marL="285750" indent="-285750">
              <a:buFont typeface="Arial" pitchFamily="34" charset="0"/>
              <a:buChar char="•"/>
            </a:pPr>
            <a:r>
              <a:rPr lang="en-US" sz="1600" b="1" dirty="0" smtClean="0"/>
              <a:t>Siamese CNN is trained through back propagation and weights are learned to make sure the distance between similar image is small.</a:t>
            </a:r>
          </a:p>
          <a:p>
            <a:pPr marL="285750" indent="-285750">
              <a:buFont typeface="Arial" pitchFamily="34" charset="0"/>
              <a:buChar char="•"/>
            </a:pPr>
            <a:r>
              <a:rPr lang="en-US" sz="1600" b="1" dirty="0" smtClean="0"/>
              <a:t>And </a:t>
            </a:r>
            <a:r>
              <a:rPr lang="en-US" sz="1600" b="1" dirty="0"/>
              <a:t>distance between </a:t>
            </a:r>
            <a:r>
              <a:rPr lang="en-US" sz="1600" b="1" dirty="0" smtClean="0"/>
              <a:t>different images are large.</a:t>
            </a:r>
          </a:p>
          <a:p>
            <a:pPr marL="285750" indent="-285750">
              <a:buFont typeface="Arial" pitchFamily="34" charset="0"/>
              <a:buChar char="•"/>
            </a:pPr>
            <a:r>
              <a:rPr lang="en-US" sz="1600" b="1" dirty="0" smtClean="0"/>
              <a:t>What would be the Cost Function ??</a:t>
            </a:r>
          </a:p>
        </p:txBody>
      </p:sp>
      <p:pic>
        <p:nvPicPr>
          <p:cNvPr id="5" name="Picture 4"/>
          <p:cNvPicPr/>
          <p:nvPr/>
        </p:nvPicPr>
        <p:blipFill>
          <a:blip r:embed="rId3"/>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1676400"/>
            <a:ext cx="5921115" cy="275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436394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0934" y="5692803"/>
            <a:ext cx="11087100" cy="1077218"/>
          </a:xfrm>
          <a:prstGeom prst="rect">
            <a:avLst/>
          </a:prstGeom>
          <a:noFill/>
        </p:spPr>
        <p:txBody>
          <a:bodyPr wrap="square" rtlCol="0">
            <a:spAutoFit/>
          </a:bodyPr>
          <a:lstStyle/>
          <a:p>
            <a:pPr marL="285750" indent="-285750">
              <a:buFont typeface="Arial" pitchFamily="34" charset="0"/>
              <a:buChar char="•"/>
            </a:pPr>
            <a:r>
              <a:rPr lang="en-US" sz="1600" b="1" dirty="0" smtClean="0"/>
              <a:t>For training the model we take 3 samples one as Anchor image , second similar Positive image and third Non similar Negative image.</a:t>
            </a:r>
          </a:p>
          <a:p>
            <a:pPr marL="285750" indent="-285750">
              <a:buFont typeface="Arial" pitchFamily="34" charset="0"/>
              <a:buChar char="•"/>
            </a:pPr>
            <a:r>
              <a:rPr lang="en-US" sz="1600" b="1" dirty="0" smtClean="0"/>
              <a:t>Now objective of learning CNN is to have distance (Anchor, Positive) &lt;= distance </a:t>
            </a:r>
            <a:r>
              <a:rPr lang="en-US" sz="1600" b="1" dirty="0"/>
              <a:t>(Anchor, </a:t>
            </a:r>
            <a:r>
              <a:rPr lang="en-US" sz="1600" b="1" dirty="0" smtClean="0"/>
              <a:t>Negative)</a:t>
            </a:r>
            <a:endParaRPr lang="en-US" sz="1600" b="1" dirty="0"/>
          </a:p>
          <a:p>
            <a:pPr marL="285750" indent="-285750">
              <a:buFont typeface="Arial" pitchFamily="34" charset="0"/>
              <a:buChar char="•"/>
            </a:pPr>
            <a:endParaRPr lang="en-US" sz="1600" b="1" dirty="0" smtClean="0"/>
          </a:p>
        </p:txBody>
      </p:sp>
      <p:pic>
        <p:nvPicPr>
          <p:cNvPr id="5" name="Picture 4"/>
          <p:cNvPicPr/>
          <p:nvPr/>
        </p:nvPicPr>
        <p:blipFill>
          <a:blip r:embed="rId3"/>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669" y="129563"/>
            <a:ext cx="8310561" cy="555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189870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9813" y="5562600"/>
            <a:ext cx="11087100" cy="1077218"/>
          </a:xfrm>
          <a:prstGeom prst="rect">
            <a:avLst/>
          </a:prstGeom>
          <a:noFill/>
        </p:spPr>
        <p:txBody>
          <a:bodyPr wrap="square" rtlCol="0">
            <a:spAutoFit/>
          </a:bodyPr>
          <a:lstStyle/>
          <a:p>
            <a:pPr marL="285750" indent="-285750">
              <a:buFont typeface="Arial" pitchFamily="34" charset="0"/>
              <a:buChar char="•"/>
            </a:pPr>
            <a:r>
              <a:rPr lang="en-US" sz="1600" dirty="0" smtClean="0"/>
              <a:t>In a special case above condition ( = ) equal to satisfied when all the f(A),f(P) and f(N) are zero. That you do not want because in this case all vector values for all the images would be zero always.</a:t>
            </a:r>
          </a:p>
          <a:p>
            <a:pPr marL="285750" indent="-285750">
              <a:buFont typeface="Arial" pitchFamily="34" charset="0"/>
              <a:buChar char="•"/>
            </a:pPr>
            <a:r>
              <a:rPr lang="en-US" sz="1600" dirty="0" smtClean="0"/>
              <a:t>To avoid this situation  a Margin Alpha is added to the learning objective equation.</a:t>
            </a:r>
          </a:p>
          <a:p>
            <a:pPr marL="285750" indent="-285750">
              <a:buFont typeface="Arial" pitchFamily="34" charset="0"/>
              <a:buChar char="•"/>
            </a:pPr>
            <a:r>
              <a:rPr lang="en-US" sz="1600" dirty="0" smtClean="0"/>
              <a:t>And if alpha=.2 the it make sure that there should always be distance of .2 between Positive and Negative case.</a:t>
            </a:r>
          </a:p>
        </p:txBody>
      </p:sp>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353" y="-76200"/>
            <a:ext cx="9925175"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nvPr/>
        </p:nvPicPr>
        <p:blipFill>
          <a:blip r:embed="rId4"/>
          <a:stretch/>
        </p:blipFill>
        <p:spPr>
          <a:xfrm>
            <a:off x="11016000" y="55080"/>
            <a:ext cx="1117800" cy="376560"/>
          </a:xfrm>
          <a:prstGeom prst="rect">
            <a:avLst/>
          </a:prstGeom>
          <a:solidFill>
            <a:srgbClr val="2E5268"/>
          </a:solidFill>
          <a:ln>
            <a:noFill/>
          </a:ln>
        </p:spPr>
      </p:pic>
    </p:spTree>
    <p:extLst>
      <p:ext uri="{BB962C8B-B14F-4D97-AF65-F5344CB8AC3E}">
        <p14:creationId xmlns:p14="http://schemas.microsoft.com/office/powerpoint/2010/main" val="25920777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90600"/>
            <a:ext cx="10756033" cy="288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5800" y="4648200"/>
            <a:ext cx="10820400" cy="1200329"/>
          </a:xfrm>
          <a:prstGeom prst="rect">
            <a:avLst/>
          </a:prstGeom>
          <a:noFill/>
        </p:spPr>
        <p:txBody>
          <a:bodyPr wrap="square" rtlCol="0">
            <a:spAutoFit/>
          </a:bodyPr>
          <a:lstStyle/>
          <a:p>
            <a:r>
              <a:rPr lang="en-US" dirty="0"/>
              <a:t>If the pattern present in a convolution filter is present in a patch of </a:t>
            </a:r>
            <a:r>
              <a:rPr lang="en-US" dirty="0" smtClean="0"/>
              <a:t>image, the </a:t>
            </a:r>
            <a:r>
              <a:rPr lang="en-US" dirty="0"/>
              <a:t>convolution will output a high value for that location; if not, it will output </a:t>
            </a:r>
            <a:r>
              <a:rPr lang="en-US" dirty="0" smtClean="0"/>
              <a:t>a low </a:t>
            </a:r>
            <a:r>
              <a:rPr lang="en-US" dirty="0"/>
              <a:t>value. Also, by convolving the full image, we get a matrix indicating </a:t>
            </a:r>
            <a:r>
              <a:rPr lang="en-US" dirty="0" smtClean="0"/>
              <a:t>whether a </a:t>
            </a:r>
            <a:r>
              <a:rPr lang="en-US" dirty="0"/>
              <a:t>pattern was present or not in a given location. Finally, we will get a matrix as </a:t>
            </a:r>
            <a:r>
              <a:rPr lang="en-US" dirty="0" smtClean="0"/>
              <a:t>the convolution </a:t>
            </a:r>
            <a:r>
              <a:rPr lang="en-US" dirty="0"/>
              <a:t>output:</a:t>
            </a:r>
          </a:p>
        </p:txBody>
      </p:sp>
      <p:pic>
        <p:nvPicPr>
          <p:cNvPr id="4" name="Picture 3"/>
          <p:cNvPicPr/>
          <p:nvPr/>
        </p:nvPicPr>
        <p:blipFill>
          <a:blip r:embed="rId3"/>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337064216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5520698"/>
            <a:ext cx="11087100" cy="892552"/>
          </a:xfrm>
          <a:prstGeom prst="rect">
            <a:avLst/>
          </a:prstGeom>
          <a:noFill/>
        </p:spPr>
        <p:txBody>
          <a:bodyPr wrap="square" rtlCol="0">
            <a:spAutoFit/>
          </a:bodyPr>
          <a:lstStyle/>
          <a:p>
            <a:pPr marL="285750" indent="-285750">
              <a:buFont typeface="Arial" pitchFamily="34" charset="0"/>
              <a:buChar char="•"/>
            </a:pPr>
            <a:r>
              <a:rPr lang="en-US" sz="1600" b="1" dirty="0" smtClean="0"/>
              <a:t>This is called </a:t>
            </a:r>
            <a:r>
              <a:rPr lang="en-US" sz="2000" b="1" dirty="0" smtClean="0"/>
              <a:t>Triplet </a:t>
            </a:r>
            <a:r>
              <a:rPr lang="en-US" sz="2000" b="1" dirty="0"/>
              <a:t>L</a:t>
            </a:r>
            <a:r>
              <a:rPr lang="en-US" sz="2000" b="1" dirty="0" smtClean="0"/>
              <a:t>oss </a:t>
            </a:r>
            <a:r>
              <a:rPr lang="en-US" sz="2000" b="1" dirty="0"/>
              <a:t>F</a:t>
            </a:r>
            <a:r>
              <a:rPr lang="en-US" sz="2000" b="1" dirty="0" smtClean="0"/>
              <a:t>unction </a:t>
            </a:r>
            <a:r>
              <a:rPr lang="en-US" sz="1600" b="1" dirty="0" smtClean="0"/>
              <a:t>because three images are being used to calculate the loss.</a:t>
            </a:r>
          </a:p>
          <a:p>
            <a:pPr marL="285750" indent="-285750">
              <a:buFont typeface="Arial" pitchFamily="34" charset="0"/>
              <a:buChar char="•"/>
            </a:pPr>
            <a:r>
              <a:rPr lang="en-US" sz="1600" b="1" dirty="0" smtClean="0"/>
              <a:t>Make triplet out of training images to train the CNN</a:t>
            </a:r>
          </a:p>
          <a:p>
            <a:pPr marL="285750" indent="-285750">
              <a:buFont typeface="Arial" pitchFamily="34" charset="0"/>
              <a:buChar char="•"/>
            </a:pPr>
            <a:r>
              <a:rPr lang="en-US" sz="1600" b="1" dirty="0" smtClean="0"/>
              <a:t>How to choose these triple set??</a:t>
            </a:r>
          </a:p>
        </p:txBody>
      </p:sp>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5" name="Picture 4"/>
          <p:cNvPicPr/>
          <p:nvPr/>
        </p:nvPicPr>
        <p:blipFill>
          <a:blip r:embed="rId3"/>
          <a:stretch/>
        </p:blipFill>
        <p:spPr>
          <a:xfrm>
            <a:off x="11016000" y="55080"/>
            <a:ext cx="1117800" cy="376560"/>
          </a:xfrm>
          <a:prstGeom prst="rect">
            <a:avLst/>
          </a:prstGeom>
          <a:solidFill>
            <a:srgbClr val="2E5268"/>
          </a:solidFill>
          <a:ln>
            <a:noFill/>
          </a:ln>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276" y="55080"/>
            <a:ext cx="9764174" cy="5262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017159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5382161"/>
            <a:ext cx="11087100" cy="1077218"/>
          </a:xfrm>
          <a:prstGeom prst="rect">
            <a:avLst/>
          </a:prstGeom>
          <a:noFill/>
        </p:spPr>
        <p:txBody>
          <a:bodyPr wrap="square" rtlCol="0">
            <a:spAutoFit/>
          </a:bodyPr>
          <a:lstStyle/>
          <a:p>
            <a:pPr marL="285750" indent="-285750">
              <a:buFont typeface="Arial" pitchFamily="34" charset="0"/>
              <a:buChar char="•"/>
            </a:pPr>
            <a:r>
              <a:rPr lang="en-US" sz="1600" dirty="0" smtClean="0"/>
              <a:t>For training choose triplets which are hard to train on like similar and dissimilar images are hard to </a:t>
            </a:r>
            <a:r>
              <a:rPr lang="en-US" sz="1600" dirty="0" err="1" smtClean="0"/>
              <a:t>idenify</a:t>
            </a:r>
            <a:r>
              <a:rPr lang="en-US" sz="1600" dirty="0" smtClean="0"/>
              <a:t> .</a:t>
            </a:r>
          </a:p>
          <a:p>
            <a:pPr marL="285750" indent="-285750">
              <a:buFont typeface="Arial" pitchFamily="34" charset="0"/>
              <a:buChar char="•"/>
            </a:pPr>
            <a:r>
              <a:rPr lang="en-US" sz="1600" dirty="0" smtClean="0"/>
              <a:t>In this case to satisfy the loss function condition NN would be trained better to find out the different images.</a:t>
            </a:r>
          </a:p>
          <a:p>
            <a:pPr marL="285750" indent="-285750">
              <a:buFont typeface="Arial" pitchFamily="34" charset="0"/>
              <a:buChar char="•"/>
            </a:pPr>
            <a:r>
              <a:rPr lang="en-US" sz="1600" b="1" dirty="0" smtClean="0"/>
              <a:t>HAPPY NEWS: </a:t>
            </a:r>
            <a:r>
              <a:rPr lang="en-US" sz="1600" dirty="0" smtClean="0"/>
              <a:t>Many of the companies have already trained Face Recognition CNN on very large data set and are publicly available with trained weights so you can directly use the same instead of building your own.</a:t>
            </a:r>
          </a:p>
        </p:txBody>
      </p:sp>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5" name="Picture 4"/>
          <p:cNvPicPr/>
          <p:nvPr/>
        </p:nvPicPr>
        <p:blipFill>
          <a:blip r:embed="rId3"/>
          <a:stretch/>
        </p:blipFill>
        <p:spPr>
          <a:xfrm>
            <a:off x="11016000" y="55080"/>
            <a:ext cx="1117800" cy="376560"/>
          </a:xfrm>
          <a:prstGeom prst="rect">
            <a:avLst/>
          </a:prstGeom>
          <a:solidFill>
            <a:srgbClr val="2E5268"/>
          </a:solidFill>
          <a:ln>
            <a:noFill/>
          </a:ln>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9238" y="152400"/>
            <a:ext cx="9224962" cy="5088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342879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9600" y="5382160"/>
            <a:ext cx="11087100" cy="584775"/>
          </a:xfrm>
          <a:prstGeom prst="rect">
            <a:avLst/>
          </a:prstGeom>
          <a:noFill/>
        </p:spPr>
        <p:txBody>
          <a:bodyPr wrap="square" rtlCol="0">
            <a:spAutoFit/>
          </a:bodyPr>
          <a:lstStyle/>
          <a:p>
            <a:r>
              <a:rPr lang="en-US" sz="1600" dirty="0" smtClean="0"/>
              <a:t>Variant of </a:t>
            </a:r>
            <a:r>
              <a:rPr lang="en-US" sz="1600" b="1" dirty="0"/>
              <a:t>Siamese </a:t>
            </a:r>
            <a:r>
              <a:rPr lang="en-US" sz="1600" b="1" dirty="0" smtClean="0"/>
              <a:t>Network</a:t>
            </a:r>
            <a:endParaRPr lang="en-US" sz="1600" b="1" dirty="0"/>
          </a:p>
          <a:p>
            <a:r>
              <a:rPr lang="en-US" sz="1600" dirty="0" smtClean="0"/>
              <a:t> </a:t>
            </a:r>
          </a:p>
        </p:txBody>
      </p:sp>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5" name="Picture 4"/>
          <p:cNvPicPr/>
          <p:nvPr/>
        </p:nvPicPr>
        <p:blipFill>
          <a:blip r:embed="rId3"/>
          <a:stretch/>
        </p:blipFill>
        <p:spPr>
          <a:xfrm>
            <a:off x="11016000" y="55080"/>
            <a:ext cx="1117800" cy="376560"/>
          </a:xfrm>
          <a:prstGeom prst="rect">
            <a:avLst/>
          </a:prstGeom>
          <a:solidFill>
            <a:srgbClr val="2E5268"/>
          </a:solidFill>
          <a:ln>
            <a:noFill/>
          </a:ln>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4263" y="1890713"/>
            <a:ext cx="4943475"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515205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5941523"/>
            <a:ext cx="11087100" cy="338554"/>
          </a:xfrm>
          <a:prstGeom prst="rect">
            <a:avLst/>
          </a:prstGeom>
          <a:noFill/>
        </p:spPr>
        <p:txBody>
          <a:bodyPr wrap="square" rtlCol="0">
            <a:spAutoFit/>
          </a:bodyPr>
          <a:lstStyle/>
          <a:p>
            <a:r>
              <a:rPr lang="en-US" sz="1600" dirty="0" smtClean="0"/>
              <a:t> </a:t>
            </a:r>
          </a:p>
        </p:txBody>
      </p:sp>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43360"/>
            <a:ext cx="10961517" cy="6193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nvPr/>
        </p:nvPicPr>
        <p:blipFill>
          <a:blip r:embed="rId4"/>
          <a:stretch/>
        </p:blipFill>
        <p:spPr>
          <a:xfrm>
            <a:off x="11016000" y="55080"/>
            <a:ext cx="1117800" cy="376560"/>
          </a:xfrm>
          <a:prstGeom prst="rect">
            <a:avLst/>
          </a:prstGeom>
          <a:solidFill>
            <a:srgbClr val="2E5268"/>
          </a:solidFill>
          <a:ln>
            <a:noFill/>
          </a:ln>
        </p:spPr>
      </p:pic>
    </p:spTree>
    <p:extLst>
      <p:ext uri="{BB962C8B-B14F-4D97-AF65-F5344CB8AC3E}">
        <p14:creationId xmlns:p14="http://schemas.microsoft.com/office/powerpoint/2010/main" val="322898803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5941523"/>
            <a:ext cx="11087100" cy="338554"/>
          </a:xfrm>
          <a:prstGeom prst="rect">
            <a:avLst/>
          </a:prstGeom>
          <a:noFill/>
        </p:spPr>
        <p:txBody>
          <a:bodyPr wrap="square" rtlCol="0">
            <a:spAutoFit/>
          </a:bodyPr>
          <a:lstStyle/>
          <a:p>
            <a:r>
              <a:rPr lang="en-US" sz="1600" dirty="0" smtClean="0"/>
              <a:t> </a:t>
            </a:r>
          </a:p>
        </p:txBody>
      </p:sp>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5" name="Picture 4"/>
          <p:cNvPicPr/>
          <p:nvPr/>
        </p:nvPicPr>
        <p:blipFill>
          <a:blip r:embed="rId3"/>
          <a:stretch/>
        </p:blipFill>
        <p:spPr>
          <a:xfrm>
            <a:off x="11016000" y="55080"/>
            <a:ext cx="1117800" cy="376560"/>
          </a:xfrm>
          <a:prstGeom prst="rect">
            <a:avLst/>
          </a:prstGeom>
          <a:solidFill>
            <a:srgbClr val="2E5268"/>
          </a:solidFill>
          <a:ln>
            <a:noFill/>
          </a:ln>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713" y="1604963"/>
            <a:ext cx="4600575"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736140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5941523"/>
            <a:ext cx="11087100" cy="338554"/>
          </a:xfrm>
          <a:prstGeom prst="rect">
            <a:avLst/>
          </a:prstGeom>
          <a:noFill/>
        </p:spPr>
        <p:txBody>
          <a:bodyPr wrap="square" rtlCol="0">
            <a:spAutoFit/>
          </a:bodyPr>
          <a:lstStyle/>
          <a:p>
            <a:r>
              <a:rPr lang="en-US" sz="1600" dirty="0" smtClean="0"/>
              <a:t> </a:t>
            </a:r>
          </a:p>
        </p:txBody>
      </p:sp>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5" name="Picture 4"/>
          <p:cNvPicPr/>
          <p:nvPr/>
        </p:nvPicPr>
        <p:blipFill>
          <a:blip r:embed="rId3"/>
          <a:stretch/>
        </p:blipFill>
        <p:spPr>
          <a:xfrm>
            <a:off x="11016000" y="55080"/>
            <a:ext cx="1117800" cy="376560"/>
          </a:xfrm>
          <a:prstGeom prst="rect">
            <a:avLst/>
          </a:prstGeom>
          <a:solidFill>
            <a:srgbClr val="2E5268"/>
          </a:solidFill>
          <a:ln>
            <a:noFill/>
          </a:ln>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89239"/>
            <a:ext cx="8929687" cy="51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80090" y="5682996"/>
            <a:ext cx="9220200" cy="1477328"/>
          </a:xfrm>
          <a:prstGeom prst="rect">
            <a:avLst/>
          </a:prstGeom>
          <a:noFill/>
        </p:spPr>
        <p:txBody>
          <a:bodyPr wrap="square" rtlCol="0">
            <a:spAutoFit/>
          </a:bodyPr>
          <a:lstStyle/>
          <a:p>
            <a:pPr marL="285750" indent="-285750">
              <a:buFont typeface="Arial" pitchFamily="34" charset="0"/>
              <a:buChar char="•"/>
            </a:pPr>
            <a:r>
              <a:rPr lang="en-US" b="1" dirty="0"/>
              <a:t>ECG data given on time series and values presents voltage on different time</a:t>
            </a:r>
          </a:p>
          <a:p>
            <a:pPr marL="285750" indent="-285750">
              <a:buFont typeface="Arial" pitchFamily="34" charset="0"/>
              <a:buChar char="•"/>
            </a:pPr>
            <a:r>
              <a:rPr lang="en-US" b="1" dirty="0"/>
              <a:t>This is a one dimensional </a:t>
            </a:r>
            <a:r>
              <a:rPr lang="en-US" b="1" dirty="0" smtClean="0"/>
              <a:t>data</a:t>
            </a:r>
          </a:p>
          <a:p>
            <a:pPr marL="285750" indent="-285750">
              <a:buFont typeface="Arial" pitchFamily="34" charset="0"/>
              <a:buChar char="•"/>
            </a:pPr>
            <a:r>
              <a:rPr lang="en-US" dirty="0"/>
              <a:t>RNN is used for one dimensional data but you can also use CNN for the same.</a:t>
            </a:r>
          </a:p>
          <a:p>
            <a:pPr marL="285750" indent="-285750">
              <a:buFont typeface="Arial" pitchFamily="34" charset="0"/>
              <a:buChar char="•"/>
            </a:pPr>
            <a:endParaRPr lang="en-US" b="1" dirty="0"/>
          </a:p>
          <a:p>
            <a:endParaRPr lang="en-US" dirty="0"/>
          </a:p>
        </p:txBody>
      </p:sp>
    </p:spTree>
    <p:extLst>
      <p:ext uri="{BB962C8B-B14F-4D97-AF65-F5344CB8AC3E}">
        <p14:creationId xmlns:p14="http://schemas.microsoft.com/office/powerpoint/2010/main" val="335752597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5941523"/>
            <a:ext cx="11087100" cy="338554"/>
          </a:xfrm>
          <a:prstGeom prst="rect">
            <a:avLst/>
          </a:prstGeom>
          <a:noFill/>
        </p:spPr>
        <p:txBody>
          <a:bodyPr wrap="square" rtlCol="0">
            <a:spAutoFit/>
          </a:bodyPr>
          <a:lstStyle/>
          <a:p>
            <a:r>
              <a:rPr lang="en-US" sz="1600" dirty="0" smtClean="0"/>
              <a:t> </a:t>
            </a:r>
          </a:p>
        </p:txBody>
      </p:sp>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5" name="Picture 4"/>
          <p:cNvPicPr/>
          <p:nvPr/>
        </p:nvPicPr>
        <p:blipFill>
          <a:blip r:embed="rId3"/>
          <a:stretch/>
        </p:blipFill>
        <p:spPr>
          <a:xfrm>
            <a:off x="11016000" y="55080"/>
            <a:ext cx="1117800" cy="376560"/>
          </a:xfrm>
          <a:prstGeom prst="rect">
            <a:avLst/>
          </a:prstGeom>
          <a:solidFill>
            <a:srgbClr val="2E5268"/>
          </a:solidFill>
          <a:ln>
            <a:noFill/>
          </a:ln>
        </p:spPr>
      </p:pic>
      <p:sp>
        <p:nvSpPr>
          <p:cNvPr id="3" name="TextBox 2"/>
          <p:cNvSpPr txBox="1"/>
          <p:nvPr/>
        </p:nvSpPr>
        <p:spPr>
          <a:xfrm>
            <a:off x="980090" y="5682996"/>
            <a:ext cx="9220200" cy="1200329"/>
          </a:xfrm>
          <a:prstGeom prst="rect">
            <a:avLst/>
          </a:prstGeom>
          <a:noFill/>
        </p:spPr>
        <p:txBody>
          <a:bodyPr wrap="square" rtlCol="0">
            <a:spAutoFit/>
          </a:bodyPr>
          <a:lstStyle/>
          <a:p>
            <a:pPr marL="285750" indent="-285750">
              <a:buFont typeface="Arial" pitchFamily="34" charset="0"/>
              <a:buChar char="•"/>
            </a:pPr>
            <a:r>
              <a:rPr lang="en-US" b="1" dirty="0" smtClean="0"/>
              <a:t>3 D data like MRI that gives image of slices of brain or torso etc.</a:t>
            </a:r>
            <a:endParaRPr lang="en-US" b="1" dirty="0"/>
          </a:p>
          <a:p>
            <a:pPr marL="285750" indent="-285750">
              <a:buFont typeface="Arial" pitchFamily="34" charset="0"/>
              <a:buChar char="•"/>
            </a:pPr>
            <a:r>
              <a:rPr lang="en-US" b="1" dirty="0" smtClean="0"/>
              <a:t>Movie frames </a:t>
            </a:r>
            <a:r>
              <a:rPr lang="en-US" b="1" smtClean="0"/>
              <a:t>with time</a:t>
            </a:r>
            <a:endParaRPr lang="en-US" dirty="0"/>
          </a:p>
          <a:p>
            <a:pPr marL="285750" indent="-285750">
              <a:buFont typeface="Arial" pitchFamily="34" charset="0"/>
              <a:buChar char="•"/>
            </a:pPr>
            <a:endParaRPr lang="en-US" b="1" dirty="0"/>
          </a:p>
          <a:p>
            <a:endParaRPr lang="en-US"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13" y="418502"/>
            <a:ext cx="11458575" cy="513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898063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srcRect/>
          <a:stretch>
            <a:fillRect/>
          </a:stretch>
        </p:blipFill>
        <p:spPr bwMode="auto">
          <a:xfrm>
            <a:off x="1524000" y="1066800"/>
            <a:ext cx="9906000" cy="5029199"/>
          </a:xfrm>
          <a:prstGeom prst="rect">
            <a:avLst/>
          </a:prstGeom>
          <a:noFill/>
          <a:ln w="9525">
            <a:noFill/>
            <a:miter lim="800000"/>
            <a:headEnd/>
            <a:tailEnd/>
          </a:ln>
        </p:spPr>
      </p:pic>
      <p:pic>
        <p:nvPicPr>
          <p:cNvPr id="4" name="Picture 3"/>
          <p:cNvPicPr/>
          <p:nvPr/>
        </p:nvPicPr>
        <p:blipFill>
          <a:blip r:embed="rId4"/>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p:nvPr/>
        </p:nvPicPr>
        <p:blipFill>
          <a:blip r:embed="rId2"/>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963" y="2252663"/>
            <a:ext cx="364807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1905000" y="55080"/>
            <a:ext cx="6920969" cy="3581400"/>
          </a:xfrm>
          <a:prstGeom prst="rect">
            <a:avLst/>
          </a:prstGeom>
          <a:noFill/>
          <a:ln w="9525">
            <a:noFill/>
            <a:miter lim="800000"/>
            <a:headEnd/>
            <a:tailEnd/>
          </a:ln>
          <a:effectLst/>
        </p:spPr>
      </p:pic>
      <p:sp>
        <p:nvSpPr>
          <p:cNvPr id="2" name="TextBox 1"/>
          <p:cNvSpPr txBox="1"/>
          <p:nvPr/>
        </p:nvSpPr>
        <p:spPr>
          <a:xfrm>
            <a:off x="806669" y="3843278"/>
            <a:ext cx="10972800" cy="2862322"/>
          </a:xfrm>
          <a:prstGeom prst="rect">
            <a:avLst/>
          </a:prstGeom>
          <a:noFill/>
        </p:spPr>
        <p:txBody>
          <a:bodyPr wrap="square" rtlCol="0">
            <a:spAutoFit/>
          </a:bodyPr>
          <a:lstStyle/>
          <a:p>
            <a:r>
              <a:rPr lang="en-US" dirty="0" smtClean="0"/>
              <a:t>Two problems with Convolution:</a:t>
            </a:r>
          </a:p>
          <a:p>
            <a:pPr marL="342900" indent="-342900">
              <a:buFont typeface="Arial" pitchFamily="34" charset="0"/>
              <a:buChar char="•"/>
            </a:pPr>
            <a:r>
              <a:rPr lang="en-US" dirty="0" smtClean="0"/>
              <a:t>Image size shrinks</a:t>
            </a:r>
          </a:p>
          <a:p>
            <a:pPr marL="342900" indent="-342900">
              <a:buFont typeface="Arial" pitchFamily="34" charset="0"/>
              <a:buChar char="•"/>
            </a:pPr>
            <a:r>
              <a:rPr lang="en-US" dirty="0" smtClean="0"/>
              <a:t>Corner images does not contribute much</a:t>
            </a:r>
          </a:p>
          <a:p>
            <a:pPr marL="285750" indent="-285750">
              <a:buFont typeface="Arial" pitchFamily="34" charset="0"/>
              <a:buChar char="•"/>
            </a:pPr>
            <a:r>
              <a:rPr lang="en-US" dirty="0"/>
              <a:t>The inevitable output size reduction resulting from each convolution (</a:t>
            </a:r>
            <a:r>
              <a:rPr lang="en-US" dirty="0" smtClean="0"/>
              <a:t>without stride</a:t>
            </a:r>
            <a:r>
              <a:rPr lang="en-US" dirty="0"/>
              <a:t>) is an undesirable property. This greatly limits the number of layers we </a:t>
            </a:r>
            <a:r>
              <a:rPr lang="en-US" dirty="0" smtClean="0"/>
              <a:t>can have </a:t>
            </a:r>
            <a:r>
              <a:rPr lang="en-US" dirty="0"/>
              <a:t>in a network</a:t>
            </a:r>
            <a:r>
              <a:rPr lang="en-US" dirty="0" smtClean="0"/>
              <a:t>.</a:t>
            </a:r>
          </a:p>
          <a:p>
            <a:pPr marL="285750" indent="-285750">
              <a:buFont typeface="Arial" pitchFamily="34" charset="0"/>
              <a:buChar char="•"/>
            </a:pPr>
            <a:r>
              <a:rPr lang="en-US" dirty="0" smtClean="0"/>
              <a:t> </a:t>
            </a:r>
            <a:r>
              <a:rPr lang="en-US" dirty="0"/>
              <a:t>Also, it is known that deeper networks perform better </a:t>
            </a:r>
            <a:r>
              <a:rPr lang="en-US" dirty="0" smtClean="0"/>
              <a:t>than shallow </a:t>
            </a:r>
            <a:r>
              <a:rPr lang="en-US" dirty="0"/>
              <a:t>networks. </a:t>
            </a:r>
            <a:endParaRPr lang="en-US" dirty="0" smtClean="0"/>
          </a:p>
          <a:p>
            <a:endParaRPr lang="en-US" dirty="0"/>
          </a:p>
          <a:p>
            <a:pPr marL="285750" indent="-285750">
              <a:buFont typeface="Wingdings" pitchFamily="2" charset="2"/>
              <a:buChar char="Ø"/>
            </a:pPr>
            <a:r>
              <a:rPr lang="en-US" dirty="0" smtClean="0"/>
              <a:t>Therefore</a:t>
            </a:r>
            <a:r>
              <a:rPr lang="en-US" dirty="0"/>
              <a:t>, padding is used to circumvent this issue. </a:t>
            </a:r>
            <a:endParaRPr lang="en-US" dirty="0" smtClean="0"/>
          </a:p>
          <a:p>
            <a:pPr marL="285750" indent="-285750">
              <a:buFont typeface="Wingdings" pitchFamily="2" charset="2"/>
              <a:buChar char="Ø"/>
            </a:pPr>
            <a:r>
              <a:rPr lang="en-US" dirty="0" smtClean="0"/>
              <a:t>This </a:t>
            </a:r>
            <a:r>
              <a:rPr lang="en-US" dirty="0"/>
              <a:t>is achieved </a:t>
            </a:r>
            <a:r>
              <a:rPr lang="en-US" dirty="0" smtClean="0"/>
              <a:t>by padding </a:t>
            </a:r>
            <a:r>
              <a:rPr lang="en-US" dirty="0"/>
              <a:t>zeros to the boundary of the input so that the output size and the input </a:t>
            </a:r>
            <a:r>
              <a:rPr lang="en-US" dirty="0" smtClean="0"/>
              <a:t>size are </a:t>
            </a:r>
            <a:r>
              <a:rPr lang="en-US" dirty="0"/>
              <a:t>equal.</a:t>
            </a:r>
          </a:p>
        </p:txBody>
      </p:sp>
      <p:pic>
        <p:nvPicPr>
          <p:cNvPr id="4" name="Picture 3"/>
          <p:cNvPicPr/>
          <p:nvPr/>
        </p:nvPicPr>
        <p:blipFill>
          <a:blip r:embed="rId3"/>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3" y="195263"/>
            <a:ext cx="11229975" cy="646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3"/>
          <a:stretch/>
        </p:blipFill>
        <p:spPr>
          <a:xfrm>
            <a:off x="11016000" y="55080"/>
            <a:ext cx="1117800" cy="376560"/>
          </a:xfrm>
          <a:prstGeom prst="rect">
            <a:avLst/>
          </a:prstGeom>
          <a:solidFill>
            <a:srgbClr val="2E5268"/>
          </a:solid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3" y="223838"/>
            <a:ext cx="11458575" cy="641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p:nvPr/>
        </p:nvPicPr>
        <p:blipFill>
          <a:blip r:embed="rId3"/>
          <a:stretch/>
        </p:blipFill>
        <p:spPr>
          <a:xfrm>
            <a:off x="11016000" y="55080"/>
            <a:ext cx="1117800" cy="376560"/>
          </a:xfrm>
          <a:prstGeom prst="rect">
            <a:avLst/>
          </a:prstGeom>
          <a:solidFill>
            <a:srgbClr val="2E5268"/>
          </a:solid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38" y="1100138"/>
            <a:ext cx="10067925" cy="465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8" y="185738"/>
            <a:ext cx="10639425" cy="648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p:nvPr/>
        </p:nvPicPr>
        <p:blipFill>
          <a:blip r:embed="rId3"/>
          <a:stretch/>
        </p:blipFill>
        <p:spPr>
          <a:xfrm>
            <a:off x="11016000" y="55080"/>
            <a:ext cx="1117800" cy="376560"/>
          </a:xfrm>
          <a:prstGeom prst="rect">
            <a:avLst/>
          </a:prstGeom>
          <a:solidFill>
            <a:srgbClr val="2E5268"/>
          </a:solid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2057400" y="1143000"/>
            <a:ext cx="8153400" cy="4267200"/>
          </a:xfrm>
          <a:prstGeom prst="rect">
            <a:avLst/>
          </a:prstGeom>
          <a:noFill/>
          <a:ln w="9525">
            <a:noFill/>
            <a:miter lim="800000"/>
            <a:headEnd/>
            <a:tailEnd/>
          </a:ln>
        </p:spPr>
      </p:pic>
      <p:pic>
        <p:nvPicPr>
          <p:cNvPr id="4" name="Picture 3"/>
          <p:cNvPicPr/>
          <p:nvPr/>
        </p:nvPicPr>
        <p:blipFill>
          <a:blip r:embed="rId3"/>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1295400" y="1143000"/>
            <a:ext cx="9677400" cy="4572000"/>
          </a:xfrm>
          <a:prstGeom prst="rect">
            <a:avLst/>
          </a:prstGeom>
          <a:noFill/>
          <a:ln w="9525">
            <a:noFill/>
            <a:miter lim="800000"/>
            <a:headEnd/>
            <a:tailEnd/>
          </a:ln>
        </p:spPr>
      </p:pic>
      <p:pic>
        <p:nvPicPr>
          <p:cNvPr id="4" name="Picture 3"/>
          <p:cNvPicPr/>
          <p:nvPr/>
        </p:nvPicPr>
        <p:blipFill>
          <a:blip r:embed="rId3"/>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798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563" y="871538"/>
            <a:ext cx="10810875"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8" y="242888"/>
            <a:ext cx="11515725" cy="637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p:nvPr/>
        </p:nvPicPr>
        <p:blipFill>
          <a:blip r:embed="rId3"/>
          <a:stretch/>
        </p:blipFill>
        <p:spPr>
          <a:xfrm>
            <a:off x="11016000" y="55080"/>
            <a:ext cx="1117800" cy="376560"/>
          </a:xfrm>
          <a:prstGeom prst="rect">
            <a:avLst/>
          </a:prstGeom>
          <a:solidFill>
            <a:srgbClr val="2E5268"/>
          </a:solidFill>
          <a:ln>
            <a:noFill/>
          </a:ln>
        </p:spPr>
      </p:pic>
    </p:spTree>
    <p:extLst>
      <p:ext uri="{BB962C8B-B14F-4D97-AF65-F5344CB8AC3E}">
        <p14:creationId xmlns:p14="http://schemas.microsoft.com/office/powerpoint/2010/main" val="31030265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1295400" y="1143000"/>
            <a:ext cx="9677400" cy="4572000"/>
          </a:xfrm>
          <a:prstGeom prst="rect">
            <a:avLst/>
          </a:prstGeom>
          <a:noFill/>
          <a:ln w="9525">
            <a:noFill/>
            <a:miter lim="800000"/>
            <a:headEnd/>
            <a:tailEnd/>
          </a:ln>
        </p:spPr>
      </p:pic>
      <p:pic>
        <p:nvPicPr>
          <p:cNvPr id="4" name="Picture 3"/>
          <p:cNvPicPr/>
          <p:nvPr/>
        </p:nvPicPr>
        <p:blipFill>
          <a:blip r:embed="rId3"/>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808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988" y="862013"/>
            <a:ext cx="10868025" cy="513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67669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233363"/>
            <a:ext cx="11172825" cy="639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p:nvPr/>
        </p:nvPicPr>
        <p:blipFill>
          <a:blip r:embed="rId3"/>
          <a:stretch/>
        </p:blipFill>
        <p:spPr>
          <a:xfrm>
            <a:off x="11016000" y="55080"/>
            <a:ext cx="1117800" cy="376560"/>
          </a:xfrm>
          <a:prstGeom prst="rect">
            <a:avLst/>
          </a:prstGeom>
          <a:solidFill>
            <a:srgbClr val="2E5268"/>
          </a:solid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3" y="214313"/>
            <a:ext cx="11344275" cy="642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3"/>
          <a:stretch/>
        </p:blipFill>
        <p:spPr>
          <a:xfrm>
            <a:off x="11016000" y="55080"/>
            <a:ext cx="1117800" cy="376560"/>
          </a:xfrm>
          <a:prstGeom prst="rect">
            <a:avLst/>
          </a:prstGeom>
          <a:solidFill>
            <a:srgbClr val="2E5268"/>
          </a:solid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p:nvPr/>
        </p:nvPicPr>
        <p:blipFill>
          <a:blip r:embed="rId2"/>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963" y="1985963"/>
            <a:ext cx="3648075"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233363"/>
            <a:ext cx="11363325" cy="639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3"/>
          <a:stretch/>
        </p:blipFill>
        <p:spPr>
          <a:xfrm>
            <a:off x="11016000" y="55080"/>
            <a:ext cx="1117800" cy="376560"/>
          </a:xfrm>
          <a:prstGeom prst="rect">
            <a:avLst/>
          </a:prstGeom>
          <a:solidFill>
            <a:srgbClr val="2E5268"/>
          </a:solid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3" y="261938"/>
            <a:ext cx="10163175" cy="633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p:nvPr/>
        </p:nvPicPr>
        <p:blipFill>
          <a:blip r:embed="rId3"/>
          <a:stretch/>
        </p:blipFill>
        <p:spPr>
          <a:xfrm>
            <a:off x="11016000" y="55080"/>
            <a:ext cx="1117800" cy="376560"/>
          </a:xfrm>
          <a:prstGeom prst="rect">
            <a:avLst/>
          </a:prstGeom>
          <a:solidFill>
            <a:srgbClr val="2E5268"/>
          </a:solid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860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13" y="409575"/>
            <a:ext cx="11077575" cy="614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870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88" y="328613"/>
            <a:ext cx="11325225" cy="620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p:nvPr/>
        </p:nvPicPr>
        <p:blipFill>
          <a:blip r:embed="rId4"/>
          <a:stretch/>
        </p:blipFill>
        <p:spPr>
          <a:xfrm>
            <a:off x="11016000" y="55080"/>
            <a:ext cx="1117800" cy="376560"/>
          </a:xfrm>
          <a:prstGeom prst="rect">
            <a:avLst/>
          </a:prstGeom>
          <a:solidFill>
            <a:srgbClr val="2E5268"/>
          </a:solid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srcRect/>
          <a:stretch>
            <a:fillRect/>
          </a:stretch>
        </p:blipFill>
        <p:spPr bwMode="auto">
          <a:xfrm>
            <a:off x="1981200" y="1295400"/>
            <a:ext cx="7848600" cy="4343400"/>
          </a:xfrm>
          <a:prstGeom prst="rect">
            <a:avLst/>
          </a:prstGeom>
          <a:noFill/>
          <a:ln w="9525">
            <a:noFill/>
            <a:miter lim="800000"/>
            <a:headEnd/>
            <a:tailEnd/>
          </a:ln>
        </p:spPr>
      </p:pic>
      <p:pic>
        <p:nvPicPr>
          <p:cNvPr id="4" name="Picture 3"/>
          <p:cNvPicPr/>
          <p:nvPr/>
        </p:nvPicPr>
        <p:blipFill>
          <a:blip r:embed="rId4"/>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rcRect/>
          <a:stretch>
            <a:fillRect/>
          </a:stretch>
        </p:blipFill>
        <p:spPr bwMode="auto">
          <a:xfrm>
            <a:off x="1752600" y="1219200"/>
            <a:ext cx="8686800" cy="4343400"/>
          </a:xfrm>
          <a:prstGeom prst="rect">
            <a:avLst/>
          </a:prstGeom>
          <a:noFill/>
          <a:ln w="9525">
            <a:noFill/>
            <a:miter lim="800000"/>
            <a:headEnd/>
            <a:tailEnd/>
          </a:ln>
        </p:spPr>
      </p:pic>
      <p:pic>
        <p:nvPicPr>
          <p:cNvPr id="3" name="Picture 3"/>
          <p:cNvPicPr/>
          <p:nvPr/>
        </p:nvPicPr>
        <p:blipFill>
          <a:blip r:embed="rId4"/>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p:nvPr/>
        </p:nvPicPr>
        <p:blipFill>
          <a:blip r:embed="rId2"/>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696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3" y="376238"/>
            <a:ext cx="11115675" cy="610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srcRect/>
          <a:stretch>
            <a:fillRect/>
          </a:stretch>
        </p:blipFill>
        <p:spPr bwMode="auto">
          <a:xfrm>
            <a:off x="2286000" y="152400"/>
            <a:ext cx="6801678" cy="3429000"/>
          </a:xfrm>
          <a:prstGeom prst="rect">
            <a:avLst/>
          </a:prstGeom>
          <a:noFill/>
          <a:ln w="9525">
            <a:noFill/>
            <a:miter lim="800000"/>
            <a:headEnd/>
            <a:tailEnd/>
          </a:ln>
        </p:spPr>
      </p:pic>
      <p:sp>
        <p:nvSpPr>
          <p:cNvPr id="4" name="TextBox 3"/>
          <p:cNvSpPr txBox="1"/>
          <p:nvPr/>
        </p:nvSpPr>
        <p:spPr>
          <a:xfrm>
            <a:off x="533400" y="4191000"/>
            <a:ext cx="11201400" cy="2431435"/>
          </a:xfrm>
          <a:prstGeom prst="rect">
            <a:avLst/>
          </a:prstGeom>
          <a:noFill/>
        </p:spPr>
        <p:txBody>
          <a:bodyPr wrap="square" rtlCol="0">
            <a:spAutoFit/>
          </a:bodyPr>
          <a:lstStyle/>
          <a:p>
            <a:pPr marL="342900" indent="-342900" algn="just">
              <a:buFont typeface="Arial" pitchFamily="34" charset="0"/>
              <a:buChar char="•"/>
            </a:pPr>
            <a:r>
              <a:rPr lang="en-US" sz="1900" dirty="0"/>
              <a:t>C</a:t>
            </a:r>
            <a:r>
              <a:rPr lang="en-US" sz="1900" dirty="0" smtClean="0"/>
              <a:t>onvolution </a:t>
            </a:r>
            <a:r>
              <a:rPr lang="en-US" sz="1900" dirty="0"/>
              <a:t>layers are optionally interleaved with </a:t>
            </a:r>
            <a:r>
              <a:rPr lang="en-US" sz="1900" dirty="0" smtClean="0"/>
              <a:t>pooling/subsampling layers</a:t>
            </a:r>
            <a:r>
              <a:rPr lang="en-US" sz="1900" dirty="0"/>
              <a:t>, which reduces the dimensionality of the input. </a:t>
            </a:r>
            <a:endParaRPr lang="en-US" sz="1900" dirty="0" smtClean="0"/>
          </a:p>
          <a:p>
            <a:pPr marL="342900" indent="-342900" algn="just">
              <a:buFont typeface="Arial" pitchFamily="34" charset="0"/>
              <a:buChar char="•"/>
            </a:pPr>
            <a:r>
              <a:rPr lang="en-US" sz="1900" dirty="0" smtClean="0"/>
              <a:t>While </a:t>
            </a:r>
            <a:r>
              <a:rPr lang="en-US" sz="1900" dirty="0"/>
              <a:t>reducing </a:t>
            </a:r>
            <a:r>
              <a:rPr lang="en-US" sz="1900" dirty="0" smtClean="0"/>
              <a:t>the dimensionality</a:t>
            </a:r>
            <a:r>
              <a:rPr lang="en-US" sz="1900" dirty="0"/>
              <a:t>, we make the translation of CNNs invariant as well as force the </a:t>
            </a:r>
            <a:r>
              <a:rPr lang="en-US" sz="1900" dirty="0" smtClean="0"/>
              <a:t>CNN to </a:t>
            </a:r>
            <a:r>
              <a:rPr lang="en-US" sz="1900" dirty="0"/>
              <a:t>learn with less information, leading to better generalization and regularization </a:t>
            </a:r>
            <a:r>
              <a:rPr lang="en-US" sz="1900" dirty="0" smtClean="0"/>
              <a:t>of the </a:t>
            </a:r>
            <a:r>
              <a:rPr lang="en-US" sz="1900" dirty="0"/>
              <a:t>model. </a:t>
            </a:r>
            <a:endParaRPr lang="en-US" sz="1900" dirty="0" smtClean="0"/>
          </a:p>
          <a:p>
            <a:pPr marL="342900" indent="-342900" algn="just">
              <a:buFont typeface="Arial" pitchFamily="34" charset="0"/>
              <a:buChar char="•"/>
            </a:pPr>
            <a:r>
              <a:rPr lang="en-US" sz="1900" dirty="0" smtClean="0"/>
              <a:t>The </a:t>
            </a:r>
            <a:r>
              <a:rPr lang="en-US" sz="1900" dirty="0"/>
              <a:t>dimensionality is reduced by dividing the input into several </a:t>
            </a:r>
            <a:r>
              <a:rPr lang="en-US" sz="1900" dirty="0" smtClean="0"/>
              <a:t>patches and </a:t>
            </a:r>
            <a:r>
              <a:rPr lang="en-US" sz="1900" dirty="0"/>
              <a:t>transforming each patch to a single element. </a:t>
            </a:r>
            <a:endParaRPr lang="en-US" sz="1900" dirty="0" smtClean="0"/>
          </a:p>
          <a:p>
            <a:pPr marL="342900" indent="-342900" algn="just">
              <a:buFont typeface="Arial" pitchFamily="34" charset="0"/>
              <a:buChar char="•"/>
            </a:pPr>
            <a:r>
              <a:rPr lang="en-US" sz="1900" dirty="0" smtClean="0"/>
              <a:t>For </a:t>
            </a:r>
            <a:r>
              <a:rPr lang="en-US" sz="1900" dirty="0"/>
              <a:t>example, such </a:t>
            </a:r>
            <a:r>
              <a:rPr lang="en-US" sz="1900" dirty="0" smtClean="0"/>
              <a:t>transformations include </a:t>
            </a:r>
            <a:r>
              <a:rPr lang="en-US" sz="1900" dirty="0"/>
              <a:t>picking the maximum element of a patch or averaging all the values in </a:t>
            </a:r>
            <a:r>
              <a:rPr lang="en-US" sz="1900" dirty="0" smtClean="0"/>
              <a:t>a patch</a:t>
            </a:r>
            <a:r>
              <a:rPr lang="en-US" sz="1900" dirty="0"/>
              <a:t>.</a:t>
            </a:r>
          </a:p>
        </p:txBody>
      </p:sp>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51791"/>
            <a:ext cx="6086475" cy="437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3400" y="1283616"/>
            <a:ext cx="5334000" cy="2585323"/>
          </a:xfrm>
          <a:prstGeom prst="rect">
            <a:avLst/>
          </a:prstGeom>
          <a:noFill/>
        </p:spPr>
        <p:txBody>
          <a:bodyPr wrap="square" rtlCol="0">
            <a:spAutoFit/>
          </a:bodyPr>
          <a:lstStyle/>
          <a:p>
            <a:pPr marL="285750" indent="-285750">
              <a:buFont typeface="Arial" pitchFamily="34" charset="0"/>
              <a:buChar char="•"/>
            </a:pPr>
            <a:r>
              <a:rPr lang="en-US" dirty="0"/>
              <a:t>Here, we have the original image and an image slightly translated on the </a:t>
            </a:r>
            <a:r>
              <a:rPr lang="en-US" i="1" dirty="0"/>
              <a:t>y </a:t>
            </a:r>
            <a:r>
              <a:rPr lang="en-US" dirty="0"/>
              <a:t>axis</a:t>
            </a:r>
            <a:r>
              <a:rPr lang="en-US" dirty="0" smtClean="0"/>
              <a:t>.</a:t>
            </a:r>
          </a:p>
          <a:p>
            <a:pPr marL="285750" indent="-285750">
              <a:buFont typeface="Arial" pitchFamily="34" charset="0"/>
              <a:buChar char="•"/>
            </a:pPr>
            <a:r>
              <a:rPr lang="en-US" dirty="0" smtClean="0"/>
              <a:t>We have </a:t>
            </a:r>
            <a:r>
              <a:rPr lang="en-US" dirty="0"/>
              <a:t>convolution output for both images, and you can see that the value </a:t>
            </a:r>
            <a:r>
              <a:rPr lang="en-US" b="1" dirty="0"/>
              <a:t>10 </a:t>
            </a:r>
            <a:r>
              <a:rPr lang="en-US" dirty="0" smtClean="0"/>
              <a:t>appears at </a:t>
            </a:r>
            <a:r>
              <a:rPr lang="en-US" dirty="0"/>
              <a:t>slightly different places in the convolution output</a:t>
            </a:r>
            <a:r>
              <a:rPr lang="en-US" dirty="0" smtClean="0"/>
              <a:t>.</a:t>
            </a:r>
          </a:p>
          <a:p>
            <a:pPr marL="285750" indent="-285750">
              <a:buFont typeface="Arial" pitchFamily="34" charset="0"/>
              <a:buChar char="•"/>
            </a:pPr>
            <a:r>
              <a:rPr lang="en-US" dirty="0" smtClean="0"/>
              <a:t>However</a:t>
            </a:r>
            <a:r>
              <a:rPr lang="en-US" dirty="0"/>
              <a:t>, using max </a:t>
            </a:r>
            <a:r>
              <a:rPr lang="en-US" dirty="0" smtClean="0"/>
              <a:t>pooling (</a:t>
            </a:r>
            <a:r>
              <a:rPr lang="en-US" dirty="0"/>
              <a:t>which takes the maximum value of each thick square), we can get the same </a:t>
            </a:r>
            <a:r>
              <a:rPr lang="en-US" dirty="0" smtClean="0"/>
              <a:t>output at </a:t>
            </a:r>
            <a:r>
              <a:rPr lang="en-US" dirty="0"/>
              <a:t>the end.</a:t>
            </a:r>
          </a:p>
        </p:txBody>
      </p:sp>
      <p:pic>
        <p:nvPicPr>
          <p:cNvPr id="4" name="Picture 3"/>
          <p:cNvPicPr/>
          <p:nvPr/>
        </p:nvPicPr>
        <p:blipFill>
          <a:blip r:embed="rId4"/>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10192017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rcRect/>
          <a:stretch>
            <a:fillRect/>
          </a:stretch>
        </p:blipFill>
        <p:spPr bwMode="auto">
          <a:xfrm>
            <a:off x="1613452" y="838200"/>
            <a:ext cx="8610600" cy="4114800"/>
          </a:xfrm>
          <a:prstGeom prst="rect">
            <a:avLst/>
          </a:prstGeom>
          <a:noFill/>
          <a:ln w="9525">
            <a:noFill/>
            <a:miter lim="800000"/>
            <a:headEnd/>
            <a:tailEnd/>
          </a:ln>
        </p:spPr>
      </p:pic>
      <p:pic>
        <p:nvPicPr>
          <p:cNvPr id="3" name="Picture 3"/>
          <p:cNvPicPr/>
          <p:nvPr/>
        </p:nvPicPr>
        <p:blipFill>
          <a:blip r:embed="rId4"/>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880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13" y="481013"/>
            <a:ext cx="11458575" cy="589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304800"/>
            <a:ext cx="10363200" cy="3908762"/>
          </a:xfrm>
          <a:prstGeom prst="rect">
            <a:avLst/>
          </a:prstGeom>
        </p:spPr>
        <p:txBody>
          <a:bodyPr wrap="square">
            <a:spAutoFit/>
          </a:bodyPr>
          <a:lstStyle/>
          <a:p>
            <a:r>
              <a:rPr lang="en-US" sz="3200" b="1" dirty="0" smtClean="0"/>
              <a:t>FC : Fully Connected Layer:</a:t>
            </a:r>
          </a:p>
          <a:p>
            <a:endParaRPr lang="en-US" dirty="0" smtClean="0"/>
          </a:p>
          <a:p>
            <a:pPr marL="285750" indent="-285750">
              <a:buFont typeface="Arial" pitchFamily="34" charset="0"/>
              <a:buChar char="•"/>
            </a:pPr>
            <a:r>
              <a:rPr lang="en-US" dirty="0" smtClean="0"/>
              <a:t>Finally</a:t>
            </a:r>
            <a:r>
              <a:rPr lang="en-US" dirty="0"/>
              <a:t>, the output is fed to a set of fully connected layers, which then </a:t>
            </a:r>
            <a:r>
              <a:rPr lang="en-US" dirty="0" smtClean="0"/>
              <a:t>forward the </a:t>
            </a:r>
            <a:r>
              <a:rPr lang="en-US" dirty="0"/>
              <a:t>output to the final classification/regression layer (for example, sentence</a:t>
            </a:r>
            <a:r>
              <a:rPr lang="en-US" dirty="0" smtClean="0"/>
              <a:t>/ image </a:t>
            </a:r>
            <a:r>
              <a:rPr lang="en-US" dirty="0"/>
              <a:t>classification). </a:t>
            </a:r>
            <a:r>
              <a:rPr lang="en-US" b="1" dirty="0"/>
              <a:t>Fully connected layers </a:t>
            </a:r>
            <a:r>
              <a:rPr lang="en-US" b="1" dirty="0" smtClean="0"/>
              <a:t>contain </a:t>
            </a:r>
            <a:r>
              <a:rPr lang="en-US" b="1" dirty="0"/>
              <a:t>a significant fraction of </a:t>
            </a:r>
            <a:r>
              <a:rPr lang="en-US" b="1" dirty="0" smtClean="0"/>
              <a:t>the total </a:t>
            </a:r>
            <a:r>
              <a:rPr lang="en-US" b="1" dirty="0"/>
              <a:t>number of weights of the CNN as convolution layers have a small number </a:t>
            </a:r>
            <a:r>
              <a:rPr lang="en-US" b="1" dirty="0" smtClean="0"/>
              <a:t>of weights</a:t>
            </a:r>
            <a:r>
              <a:rPr lang="en-US" dirty="0"/>
              <a:t>. </a:t>
            </a:r>
            <a:endParaRPr lang="en-US" dirty="0" smtClean="0"/>
          </a:p>
          <a:p>
            <a:pPr marL="285750" indent="-285750">
              <a:buFont typeface="Arial" pitchFamily="34" charset="0"/>
              <a:buChar char="•"/>
            </a:pPr>
            <a:endParaRPr lang="en-US" dirty="0"/>
          </a:p>
          <a:p>
            <a:pPr marL="285750" indent="-285750">
              <a:buFont typeface="Arial" pitchFamily="34" charset="0"/>
              <a:buChar char="•"/>
            </a:pPr>
            <a:r>
              <a:rPr lang="en-US" dirty="0" smtClean="0"/>
              <a:t>However</a:t>
            </a:r>
            <a:r>
              <a:rPr lang="en-US" dirty="0"/>
              <a:t>, it has been found that CNNs perform better with fully </a:t>
            </a:r>
            <a:r>
              <a:rPr lang="en-US" dirty="0" smtClean="0"/>
              <a:t>connected layers </a:t>
            </a:r>
            <a:r>
              <a:rPr lang="en-US" dirty="0"/>
              <a:t>than without them</a:t>
            </a:r>
            <a:r>
              <a:rPr lang="en-US" dirty="0" smtClean="0"/>
              <a:t>.</a:t>
            </a:r>
          </a:p>
          <a:p>
            <a:pPr marL="285750" indent="-285750">
              <a:buFont typeface="Arial" pitchFamily="34" charset="0"/>
              <a:buChar char="•"/>
            </a:pPr>
            <a:endParaRPr lang="en-US" dirty="0" smtClean="0"/>
          </a:p>
          <a:p>
            <a:pPr marL="285750" indent="-285750">
              <a:buFont typeface="Arial" pitchFamily="34" charset="0"/>
              <a:buChar char="•"/>
            </a:pPr>
            <a:r>
              <a:rPr lang="en-US" dirty="0" smtClean="0"/>
              <a:t>This </a:t>
            </a:r>
            <a:r>
              <a:rPr lang="en-US" dirty="0"/>
              <a:t>could be because </a:t>
            </a:r>
            <a:r>
              <a:rPr lang="en-US" b="1" dirty="0"/>
              <a:t>convolution layers learn </a:t>
            </a:r>
            <a:r>
              <a:rPr lang="en-US" b="1" dirty="0" smtClean="0"/>
              <a:t>more localized </a:t>
            </a:r>
            <a:r>
              <a:rPr lang="en-US" b="1" dirty="0"/>
              <a:t>features due to small size</a:t>
            </a:r>
            <a:r>
              <a:rPr lang="en-US" dirty="0"/>
              <a:t>, </a:t>
            </a:r>
            <a:r>
              <a:rPr lang="en-US" b="1" dirty="0"/>
              <a:t>whereas fully connected layers provide a </a:t>
            </a:r>
            <a:r>
              <a:rPr lang="en-US" b="1" dirty="0" smtClean="0"/>
              <a:t>global picture </a:t>
            </a:r>
            <a:r>
              <a:rPr lang="en-US" b="1" dirty="0"/>
              <a:t>about how these localized features should be connected together to </a:t>
            </a:r>
            <a:r>
              <a:rPr lang="en-US" b="1" dirty="0" smtClean="0"/>
              <a:t>produce a </a:t>
            </a:r>
            <a:r>
              <a:rPr lang="en-US" b="1" dirty="0"/>
              <a:t>desirable final output</a:t>
            </a:r>
            <a:r>
              <a:rPr lang="en-US" dirty="0"/>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179403"/>
            <a:ext cx="8991600" cy="2343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7769926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381000"/>
            <a:ext cx="10363200" cy="1477328"/>
          </a:xfrm>
          <a:prstGeom prst="rect">
            <a:avLst/>
          </a:prstGeom>
        </p:spPr>
        <p:txBody>
          <a:bodyPr wrap="square">
            <a:spAutoFit/>
          </a:bodyPr>
          <a:lstStyle/>
          <a:p>
            <a:pPr marL="285750" indent="-285750">
              <a:buFont typeface="Arial" pitchFamily="34" charset="0"/>
              <a:buChar char="•"/>
            </a:pPr>
            <a:r>
              <a:rPr lang="en-US" dirty="0" smtClean="0"/>
              <a:t>CNNs</a:t>
            </a:r>
            <a:r>
              <a:rPr lang="en-US" dirty="0"/>
              <a:t>, by design, </a:t>
            </a:r>
            <a:r>
              <a:rPr lang="en-US" b="1" dirty="0"/>
              <a:t>preserve the spatial structure of </a:t>
            </a:r>
            <a:r>
              <a:rPr lang="en-US" b="1" dirty="0" smtClean="0"/>
              <a:t>the inputs </a:t>
            </a:r>
            <a:r>
              <a:rPr lang="en-US" b="1" dirty="0"/>
              <a:t>during the learning. </a:t>
            </a:r>
            <a:endParaRPr lang="en-US" b="1" dirty="0" smtClean="0"/>
          </a:p>
          <a:p>
            <a:pPr marL="285750" indent="-285750">
              <a:buFont typeface="Arial" pitchFamily="34" charset="0"/>
              <a:buChar char="•"/>
            </a:pPr>
            <a:r>
              <a:rPr lang="en-US" b="1" dirty="0" smtClean="0"/>
              <a:t>In </a:t>
            </a:r>
            <a:r>
              <a:rPr lang="en-US" b="1" dirty="0"/>
              <a:t>other words, for a two-dimensional input, a </a:t>
            </a:r>
            <a:r>
              <a:rPr lang="en-US" b="1" dirty="0" smtClean="0"/>
              <a:t>CNN will </a:t>
            </a:r>
            <a:r>
              <a:rPr lang="en-US" b="1" dirty="0"/>
              <a:t>have most of the layers two-dimensional,</a:t>
            </a:r>
            <a:r>
              <a:rPr lang="en-US" dirty="0"/>
              <a:t> whereas we have fully </a:t>
            </a:r>
            <a:r>
              <a:rPr lang="en-US" dirty="0" smtClean="0"/>
              <a:t>connected layers </a:t>
            </a:r>
            <a:r>
              <a:rPr lang="en-US" dirty="0"/>
              <a:t>only close to the output layer. </a:t>
            </a:r>
            <a:endParaRPr lang="en-US" dirty="0" smtClean="0"/>
          </a:p>
          <a:p>
            <a:pPr marL="285750" indent="-285750">
              <a:buFont typeface="Arial" pitchFamily="34" charset="0"/>
              <a:buChar char="•"/>
            </a:pPr>
            <a:r>
              <a:rPr lang="en-US" b="1" dirty="0" smtClean="0"/>
              <a:t>Preserving </a:t>
            </a:r>
            <a:r>
              <a:rPr lang="en-US" b="1" dirty="0"/>
              <a:t>the spatial structure allows CNNs </a:t>
            </a:r>
            <a:r>
              <a:rPr lang="en-US" b="1" dirty="0" smtClean="0"/>
              <a:t>to exploit </a:t>
            </a:r>
            <a:r>
              <a:rPr lang="en-US" b="1" dirty="0"/>
              <a:t>valuable spatial information of the inputs and learn about inputs with </a:t>
            </a:r>
            <a:r>
              <a:rPr lang="en-US" b="1" dirty="0" smtClean="0"/>
              <a:t>fewer parameters</a:t>
            </a:r>
            <a:r>
              <a:rPr lang="en-US" dirty="0"/>
              <a:t>.</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2103" y="2057400"/>
            <a:ext cx="5934075"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901890" y="5257800"/>
            <a:ext cx="10363200" cy="923330"/>
          </a:xfrm>
          <a:prstGeom prst="rect">
            <a:avLst/>
          </a:prstGeom>
        </p:spPr>
        <p:txBody>
          <a:bodyPr wrap="square">
            <a:spAutoFit/>
          </a:bodyPr>
          <a:lstStyle/>
          <a:p>
            <a:r>
              <a:rPr lang="en-US" dirty="0"/>
              <a:t>As you can see, when a two-dimensional image of a cat is unwrapped to be </a:t>
            </a:r>
            <a:r>
              <a:rPr lang="en-US" dirty="0" smtClean="0"/>
              <a:t>a one-dimensional </a:t>
            </a:r>
            <a:r>
              <a:rPr lang="en-US" dirty="0"/>
              <a:t>vector, ears are no longer close to the eyes, and the nose is </a:t>
            </a:r>
            <a:r>
              <a:rPr lang="en-US" dirty="0" smtClean="0"/>
              <a:t>far away </a:t>
            </a:r>
            <a:r>
              <a:rPr lang="en-US" dirty="0"/>
              <a:t>from the eyes as well. This means </a:t>
            </a:r>
            <a:r>
              <a:rPr lang="en-US" b="1" dirty="0"/>
              <a:t>we have destroyed some of useful </a:t>
            </a:r>
            <a:r>
              <a:rPr lang="en-US" b="1" dirty="0" smtClean="0"/>
              <a:t>spatial information </a:t>
            </a:r>
            <a:r>
              <a:rPr lang="en-US" b="1" dirty="0"/>
              <a:t>during the unwrapping</a:t>
            </a:r>
            <a:r>
              <a:rPr lang="en-US" dirty="0"/>
              <a:t>.</a:t>
            </a:r>
          </a:p>
        </p:txBody>
      </p:sp>
      <p:pic>
        <p:nvPicPr>
          <p:cNvPr id="6" name="Picture 3"/>
          <p:cNvPicPr/>
          <p:nvPr/>
        </p:nvPicPr>
        <p:blipFill>
          <a:blip r:embed="rId4"/>
          <a:stretch/>
        </p:blipFill>
        <p:spPr>
          <a:xfrm>
            <a:off x="11016000" y="55080"/>
            <a:ext cx="1117800" cy="376560"/>
          </a:xfrm>
          <a:prstGeom prst="rect">
            <a:avLst/>
          </a:prstGeom>
          <a:solidFill>
            <a:srgbClr val="2E5268"/>
          </a:solidFill>
          <a:ln>
            <a:noFill/>
          </a:ln>
        </p:spPr>
      </p:pic>
      <p:sp>
        <p:nvSpPr>
          <p:cNvPr id="7"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16100300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89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88" y="185738"/>
            <a:ext cx="11553825" cy="648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p:nvPr/>
        </p:nvPicPr>
        <p:blipFill>
          <a:blip r:embed="rId4"/>
          <a:stretch/>
        </p:blipFill>
        <p:spPr>
          <a:xfrm>
            <a:off x="11016000" y="55080"/>
            <a:ext cx="1117800" cy="376560"/>
          </a:xfrm>
          <a:prstGeom prst="rect">
            <a:avLst/>
          </a:prstGeom>
          <a:solidFill>
            <a:srgbClr val="2E5268"/>
          </a:solid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2498" y="3785701"/>
            <a:ext cx="11353800" cy="2585323"/>
          </a:xfrm>
          <a:prstGeom prst="rect">
            <a:avLst/>
          </a:prstGeom>
        </p:spPr>
        <p:txBody>
          <a:bodyPr wrap="square">
            <a:spAutoFit/>
          </a:bodyPr>
          <a:lstStyle/>
          <a:p>
            <a:pPr marL="342900" indent="-342900">
              <a:buFont typeface="+mj-lt"/>
              <a:buAutoNum type="arabicPeriod"/>
            </a:pPr>
            <a:r>
              <a:rPr lang="en-US" dirty="0"/>
              <a:t>The </a:t>
            </a:r>
            <a:r>
              <a:rPr lang="en-US" b="1" dirty="0"/>
              <a:t>lower convolution layers learn low-level features</a:t>
            </a:r>
            <a:r>
              <a:rPr lang="en-US" dirty="0"/>
              <a:t> such as </a:t>
            </a:r>
            <a:r>
              <a:rPr lang="en-US" dirty="0" smtClean="0"/>
              <a:t>differently oriented </a:t>
            </a:r>
            <a:r>
              <a:rPr lang="en-US" dirty="0"/>
              <a:t>edges present in the images, and the </a:t>
            </a:r>
            <a:r>
              <a:rPr lang="en-US" b="1" dirty="0"/>
              <a:t>higher layers learn more </a:t>
            </a:r>
            <a:r>
              <a:rPr lang="en-US" b="1" dirty="0" smtClean="0"/>
              <a:t>high-level features </a:t>
            </a:r>
            <a:r>
              <a:rPr lang="en-US" b="1" dirty="0"/>
              <a:t>such as shapes present in the images (for example, circles and triangles</a:t>
            </a:r>
            <a:r>
              <a:rPr lang="en-US" b="1" dirty="0" smtClean="0"/>
              <a:t>) or </a:t>
            </a:r>
            <a:r>
              <a:rPr lang="en-US" b="1" dirty="0"/>
              <a:t>bigger parts of an object (for example, the face of a dog, tail of a dog, and </a:t>
            </a:r>
            <a:r>
              <a:rPr lang="en-US" b="1" dirty="0" smtClean="0"/>
              <a:t>front section </a:t>
            </a:r>
            <a:r>
              <a:rPr lang="en-US" b="1" dirty="0"/>
              <a:t>of a car). </a:t>
            </a:r>
            <a:endParaRPr lang="en-US" b="1" dirty="0" smtClean="0"/>
          </a:p>
          <a:p>
            <a:pPr marL="342900" indent="-342900">
              <a:buFont typeface="+mj-lt"/>
              <a:buAutoNum type="arabicPeriod"/>
            </a:pPr>
            <a:r>
              <a:rPr lang="en-US" dirty="0" smtClean="0"/>
              <a:t>The </a:t>
            </a:r>
            <a:r>
              <a:rPr lang="en-US" dirty="0"/>
              <a:t>pooling layers in the middle make each of these </a:t>
            </a:r>
            <a:r>
              <a:rPr lang="en-US" dirty="0" smtClean="0"/>
              <a:t>learned features </a:t>
            </a:r>
            <a:r>
              <a:rPr lang="en-US" dirty="0"/>
              <a:t>slightly translation invariant. This means that in a new image even if </a:t>
            </a:r>
            <a:r>
              <a:rPr lang="en-US" dirty="0" smtClean="0"/>
              <a:t>the feature </a:t>
            </a:r>
            <a:r>
              <a:rPr lang="en-US" dirty="0"/>
              <a:t>appears a bit offset compared to the location in which the feature </a:t>
            </a:r>
            <a:r>
              <a:rPr lang="en-US" dirty="0" smtClean="0"/>
              <a:t>appeared in </a:t>
            </a:r>
            <a:r>
              <a:rPr lang="en-US" dirty="0"/>
              <a:t>the learned images, the CNN will still recognize that feature</a:t>
            </a:r>
            <a:r>
              <a:rPr lang="en-US" dirty="0" smtClean="0"/>
              <a:t>.</a:t>
            </a:r>
          </a:p>
          <a:p>
            <a:pPr marL="342900" indent="-342900">
              <a:buFont typeface="+mj-lt"/>
              <a:buAutoNum type="arabicPeriod"/>
            </a:pPr>
            <a:r>
              <a:rPr lang="en-US" dirty="0" smtClean="0"/>
              <a:t> </a:t>
            </a:r>
            <a:r>
              <a:rPr lang="en-US" dirty="0"/>
              <a:t>Finally, the </a:t>
            </a:r>
            <a:r>
              <a:rPr lang="en-US" dirty="0" smtClean="0"/>
              <a:t>fully connected </a:t>
            </a:r>
            <a:r>
              <a:rPr lang="en-US" dirty="0"/>
              <a:t>layers combine the high-level features learned by the CNN to </a:t>
            </a:r>
            <a:r>
              <a:rPr lang="en-US" dirty="0" smtClean="0"/>
              <a:t>produce global </a:t>
            </a:r>
            <a:r>
              <a:rPr lang="en-US" dirty="0"/>
              <a:t>representations that will be used by the final output layer to determine </a:t>
            </a:r>
            <a:r>
              <a:rPr lang="en-US" dirty="0" smtClean="0"/>
              <a:t>the class </a:t>
            </a:r>
            <a:r>
              <a:rPr lang="en-US" dirty="0"/>
              <a:t>the object belongs </a:t>
            </a:r>
            <a:r>
              <a:rPr lang="en-US" dirty="0" smtClean="0"/>
              <a:t>to.</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784228"/>
            <a:ext cx="8795982" cy="3001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2085599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srcRect/>
          <a:stretch>
            <a:fillRect/>
          </a:stretch>
        </p:blipFill>
        <p:spPr bwMode="auto">
          <a:xfrm>
            <a:off x="2514600" y="1080448"/>
            <a:ext cx="7924800" cy="4876800"/>
          </a:xfrm>
          <a:prstGeom prst="rect">
            <a:avLst/>
          </a:prstGeom>
          <a:noFill/>
          <a:ln w="9525">
            <a:noFill/>
            <a:miter lim="800000"/>
            <a:headEnd/>
            <a:tailEnd/>
          </a:ln>
        </p:spPr>
      </p:pic>
      <p:sp>
        <p:nvSpPr>
          <p:cNvPr id="2" name="TextBox 1"/>
          <p:cNvSpPr txBox="1"/>
          <p:nvPr/>
        </p:nvSpPr>
        <p:spPr>
          <a:xfrm>
            <a:off x="1732697" y="2593074"/>
            <a:ext cx="1563806" cy="1985159"/>
          </a:xfrm>
          <a:prstGeom prst="rect">
            <a:avLst/>
          </a:prstGeom>
          <a:noFill/>
        </p:spPr>
        <p:txBody>
          <a:bodyPr wrap="square" rtlCol="0">
            <a:spAutoFit/>
          </a:bodyPr>
          <a:lstStyle/>
          <a:p>
            <a:r>
              <a:rPr lang="en-US" sz="1500" b="1" dirty="0" smtClean="0"/>
              <a:t>8 Filters</a:t>
            </a:r>
          </a:p>
          <a:p>
            <a:r>
              <a:rPr lang="en-US" sz="1500" b="1" dirty="0" smtClean="0"/>
              <a:t>----------</a:t>
            </a:r>
          </a:p>
          <a:p>
            <a:r>
              <a:rPr lang="en-US" sz="1500" b="1" dirty="0" smtClean="0"/>
              <a:t>8 filters</a:t>
            </a:r>
          </a:p>
          <a:p>
            <a:r>
              <a:rPr lang="en-US" sz="1500" b="1" dirty="0" smtClean="0"/>
              <a:t>-----------</a:t>
            </a:r>
          </a:p>
          <a:p>
            <a:r>
              <a:rPr lang="en-US" sz="1500" b="1" dirty="0" smtClean="0"/>
              <a:t>16 filters</a:t>
            </a:r>
          </a:p>
          <a:p>
            <a:r>
              <a:rPr lang="en-US" sz="1500" b="1" dirty="0" smtClean="0"/>
              <a:t>-----------</a:t>
            </a:r>
          </a:p>
          <a:p>
            <a:r>
              <a:rPr lang="en-US" sz="1500" b="1" dirty="0" smtClean="0"/>
              <a:t>16 filters</a:t>
            </a:r>
          </a:p>
          <a:p>
            <a:endParaRPr lang="en-US" b="1" dirty="0"/>
          </a:p>
        </p:txBody>
      </p:sp>
      <p:pic>
        <p:nvPicPr>
          <p:cNvPr id="4" name="Picture 3"/>
          <p:cNvPicPr/>
          <p:nvPr/>
        </p:nvPicPr>
        <p:blipFill>
          <a:blip r:embed="rId4"/>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p:nvPr/>
        </p:nvPicPr>
        <p:blipFill>
          <a:blip r:embed="rId3"/>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604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0063" y="2128838"/>
            <a:ext cx="3571875"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p:nvPr/>
        </p:nvPicPr>
        <p:blipFill>
          <a:blip r:embed="rId2"/>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588" y="1976438"/>
            <a:ext cx="3552825"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68953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28600"/>
            <a:ext cx="9806103"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43000" y="5562600"/>
            <a:ext cx="9958503" cy="369332"/>
          </a:xfrm>
          <a:prstGeom prst="rect">
            <a:avLst/>
          </a:prstGeom>
          <a:noFill/>
        </p:spPr>
        <p:txBody>
          <a:bodyPr wrap="square" rtlCol="0">
            <a:spAutoFit/>
          </a:bodyPr>
          <a:lstStyle/>
          <a:p>
            <a:r>
              <a:rPr lang="en-US" dirty="0" smtClean="0"/>
              <a:t>Number weight calculated are very less than compare to a Feed Forward NN</a:t>
            </a:r>
            <a:endParaRPr lang="en-US" dirty="0"/>
          </a:p>
        </p:txBody>
      </p:sp>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757632"/>
            <a:ext cx="9328298" cy="5109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90600"/>
            <a:ext cx="10506076" cy="4856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614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463" y="2024063"/>
            <a:ext cx="4029075"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p:nvPr/>
        </p:nvPicPr>
        <p:blipFill>
          <a:blip r:embed="rId3"/>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624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143000"/>
            <a:ext cx="4557713" cy="455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p:nvPr/>
        </p:nvPicPr>
        <p:blipFill>
          <a:blip r:embed="rId3"/>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634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4325" y="2343150"/>
            <a:ext cx="394335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65468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645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609600"/>
            <a:ext cx="11357127" cy="5453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219" y="274891"/>
            <a:ext cx="11562581" cy="5929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p:nvPr/>
        </p:nvPicPr>
        <p:blipFill>
          <a:blip r:embed="rId4"/>
          <a:stretch/>
        </p:blipFill>
        <p:spPr>
          <a:xfrm>
            <a:off x="11016000" y="55080"/>
            <a:ext cx="1117800" cy="376560"/>
          </a:xfrm>
          <a:prstGeom prst="rect">
            <a:avLst/>
          </a:prstGeom>
          <a:solidFill>
            <a:srgbClr val="2E5268"/>
          </a:solid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66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101" y="243360"/>
            <a:ext cx="11041798"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1016000" y="55080"/>
            <a:ext cx="1117800" cy="376560"/>
          </a:xfrm>
          <a:prstGeom prst="rect">
            <a:avLst/>
          </a:prstGeom>
          <a:solidFill>
            <a:srgbClr val="2E5268"/>
          </a:solid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25" y="2152650"/>
            <a:ext cx="4095750"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5800" y="5715000"/>
            <a:ext cx="11125200" cy="923330"/>
          </a:xfrm>
          <a:prstGeom prst="rect">
            <a:avLst/>
          </a:prstGeom>
          <a:noFill/>
        </p:spPr>
        <p:txBody>
          <a:bodyPr wrap="square" rtlCol="0">
            <a:spAutoFit/>
          </a:bodyPr>
          <a:lstStyle/>
          <a:p>
            <a:pPr marL="285750" indent="-285750">
              <a:buFont typeface="Arial" pitchFamily="34" charset="0"/>
              <a:buChar char="•"/>
            </a:pPr>
            <a:r>
              <a:rPr lang="en-US" b="1" dirty="0" smtClean="0"/>
              <a:t>Very Deep network are hard to train because of Gradient vanishing and  Gradient Explode problem.</a:t>
            </a:r>
          </a:p>
          <a:p>
            <a:pPr marL="285750" indent="-285750">
              <a:buFont typeface="Arial" pitchFamily="34" charset="0"/>
              <a:buChar char="•"/>
            </a:pPr>
            <a:r>
              <a:rPr lang="en-US" b="1" dirty="0" err="1" smtClean="0"/>
              <a:t>Resnet</a:t>
            </a:r>
            <a:r>
              <a:rPr lang="en-US" b="1" dirty="0" smtClean="0"/>
              <a:t> allow to train very deep network</a:t>
            </a:r>
            <a:endParaRPr lang="en-US" b="1" dirty="0"/>
          </a:p>
        </p:txBody>
      </p:sp>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8" y="271463"/>
            <a:ext cx="10715625" cy="631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p:nvPr/>
        </p:nvPicPr>
        <p:blipFill>
          <a:blip r:embed="rId3"/>
          <a:stretch/>
        </p:blipFill>
        <p:spPr>
          <a:xfrm>
            <a:off x="11016000" y="55080"/>
            <a:ext cx="1117800" cy="376560"/>
          </a:xfrm>
          <a:prstGeom prst="rect">
            <a:avLst/>
          </a:prstGeom>
          <a:solidFill>
            <a:srgbClr val="2E5268"/>
          </a:solidFill>
          <a:ln>
            <a:noFill/>
          </a:ln>
        </p:spPr>
      </p:pic>
    </p:spTree>
    <p:extLst>
      <p:ext uri="{BB962C8B-B14F-4D97-AF65-F5344CB8AC3E}">
        <p14:creationId xmlns:p14="http://schemas.microsoft.com/office/powerpoint/2010/main" val="146269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62000"/>
            <a:ext cx="10820399" cy="5387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62000"/>
            <a:ext cx="9925050" cy="562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0513" y="2133600"/>
            <a:ext cx="399097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503" y="304800"/>
            <a:ext cx="9785264" cy="5206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62000" y="5934670"/>
            <a:ext cx="10591800" cy="923330"/>
          </a:xfrm>
          <a:prstGeom prst="rect">
            <a:avLst/>
          </a:prstGeom>
          <a:noFill/>
        </p:spPr>
        <p:txBody>
          <a:bodyPr wrap="square" rtlCol="0">
            <a:spAutoFit/>
          </a:bodyPr>
          <a:lstStyle/>
          <a:p>
            <a:pPr marL="285750" indent="-285750">
              <a:buFont typeface="Arial" pitchFamily="34" charset="0"/>
              <a:buChar char="•"/>
            </a:pPr>
            <a:r>
              <a:rPr lang="en-US" b="1" dirty="0"/>
              <a:t>Parameter shrinks due to regularization so this complete residual unit work as a identity unit.</a:t>
            </a:r>
            <a:endParaRPr lang="en-US" dirty="0"/>
          </a:p>
          <a:p>
            <a:pPr marL="285750" indent="-285750">
              <a:buFont typeface="Arial" pitchFamily="34" charset="0"/>
              <a:buChar char="•"/>
            </a:pPr>
            <a:r>
              <a:rPr lang="en-US" b="1" dirty="0"/>
              <a:t>To make addition easy for a(l) and a(l+2) ,same convolutions are used.</a:t>
            </a:r>
            <a:endParaRPr lang="en-US" dirty="0"/>
          </a:p>
          <a:p>
            <a:pPr marL="285750" indent="-285750">
              <a:buFont typeface="Arial" pitchFamily="34" charset="0"/>
              <a:buChar char="•"/>
            </a:pPr>
            <a:endParaRPr lang="en-US" dirty="0"/>
          </a:p>
        </p:txBody>
      </p:sp>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srcRect/>
          <a:stretch>
            <a:fillRect/>
          </a:stretch>
        </p:blipFill>
        <p:spPr bwMode="auto">
          <a:xfrm>
            <a:off x="1447800" y="609600"/>
            <a:ext cx="9601200" cy="5791199"/>
          </a:xfrm>
          <a:prstGeom prst="rect">
            <a:avLst/>
          </a:prstGeom>
          <a:noFill/>
          <a:ln w="9525">
            <a:noFill/>
            <a:miter lim="800000"/>
            <a:headEnd/>
            <a:tailEnd/>
          </a:ln>
        </p:spPr>
      </p:pic>
      <p:pic>
        <p:nvPicPr>
          <p:cNvPr id="4" name="Picture 3"/>
          <p:cNvPicPr/>
          <p:nvPr/>
        </p:nvPicPr>
        <p:blipFill>
          <a:blip r:embed="rId4"/>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425" y="2343150"/>
            <a:ext cx="386715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41566866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73269"/>
            <a:ext cx="9239250" cy="5253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524000" y="5562600"/>
            <a:ext cx="9601200" cy="1200329"/>
          </a:xfrm>
          <a:prstGeom prst="rect">
            <a:avLst/>
          </a:prstGeom>
          <a:noFill/>
        </p:spPr>
        <p:txBody>
          <a:bodyPr wrap="square" rtlCol="0">
            <a:spAutoFit/>
          </a:bodyPr>
          <a:lstStyle/>
          <a:p>
            <a:pPr marL="285750" indent="-285750">
              <a:buFont typeface="Arial" pitchFamily="34" charset="0"/>
              <a:buChar char="•"/>
            </a:pPr>
            <a:r>
              <a:rPr lang="en-US" dirty="0" smtClean="0"/>
              <a:t>It works like a fully connected layer of the NN</a:t>
            </a:r>
          </a:p>
          <a:p>
            <a:pPr marL="285750" indent="-285750">
              <a:buFont typeface="Arial" pitchFamily="34" charset="0"/>
              <a:buChar char="•"/>
            </a:pPr>
            <a:r>
              <a:rPr lang="en-US" dirty="0" smtClean="0"/>
              <a:t>Also called Network in network.</a:t>
            </a:r>
          </a:p>
          <a:p>
            <a:pPr marL="285750" indent="-285750">
              <a:buFont typeface="Arial" pitchFamily="34" charset="0"/>
              <a:buChar char="•"/>
            </a:pPr>
            <a:r>
              <a:rPr lang="en-US" b="1" dirty="0" smtClean="0"/>
              <a:t>Pooling layers are used to shrink width and height of the input but 1X1 convolution is used </a:t>
            </a:r>
            <a:r>
              <a:rPr lang="en-US" b="1" dirty="0"/>
              <a:t>to shrink number of </a:t>
            </a:r>
            <a:r>
              <a:rPr lang="en-US" b="1" dirty="0" smtClean="0"/>
              <a:t>channels</a:t>
            </a:r>
            <a:r>
              <a:rPr lang="en-US" dirty="0" smtClean="0"/>
              <a:t> </a:t>
            </a:r>
            <a:endParaRPr lang="en-US" dirty="0"/>
          </a:p>
        </p:txBody>
      </p:sp>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559676"/>
            <a:ext cx="7758113" cy="4724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14400" y="5284280"/>
            <a:ext cx="10668000" cy="1477328"/>
          </a:xfrm>
          <a:prstGeom prst="rect">
            <a:avLst/>
          </a:prstGeom>
          <a:noFill/>
        </p:spPr>
        <p:txBody>
          <a:bodyPr wrap="square" rtlCol="0">
            <a:spAutoFit/>
          </a:bodyPr>
          <a:lstStyle/>
          <a:p>
            <a:pPr marL="285750" indent="-285750">
              <a:buFont typeface="Arial" pitchFamily="34" charset="0"/>
              <a:buChar char="•"/>
            </a:pPr>
            <a:r>
              <a:rPr lang="en-US" b="1" dirty="0"/>
              <a:t>To shrink and augment the number of </a:t>
            </a:r>
            <a:r>
              <a:rPr lang="en-US" b="1" dirty="0" smtClean="0"/>
              <a:t>channels</a:t>
            </a:r>
            <a:endParaRPr lang="en-US" b="1" dirty="0"/>
          </a:p>
          <a:p>
            <a:pPr marL="285750" indent="-285750">
              <a:buFont typeface="Arial" pitchFamily="34" charset="0"/>
              <a:buChar char="•"/>
            </a:pPr>
            <a:r>
              <a:rPr lang="en-US" b="1" dirty="0" smtClean="0"/>
              <a:t>If number of channels are equal to the depth of input then 1X1 convolution can </a:t>
            </a:r>
            <a:r>
              <a:rPr lang="en-US" b="1" dirty="0"/>
              <a:t>be used to Just </a:t>
            </a:r>
            <a:r>
              <a:rPr lang="en-US" b="1" dirty="0" smtClean="0"/>
              <a:t>to </a:t>
            </a:r>
            <a:r>
              <a:rPr lang="en-US" b="1" dirty="0"/>
              <a:t>add non linearity </a:t>
            </a:r>
            <a:r>
              <a:rPr lang="en-US" b="1" dirty="0" smtClean="0"/>
              <a:t>( Activation function will be applied) to </a:t>
            </a:r>
            <a:r>
              <a:rPr lang="en-US" b="1" dirty="0"/>
              <a:t>learn more complex functions</a:t>
            </a:r>
            <a:endParaRPr lang="en-US" dirty="0"/>
          </a:p>
          <a:p>
            <a:pPr marL="285750" indent="-285750">
              <a:buFont typeface="Arial" pitchFamily="34" charset="0"/>
              <a:buChar char="•"/>
            </a:pPr>
            <a:endParaRPr lang="en-US" dirty="0"/>
          </a:p>
        </p:txBody>
      </p:sp>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271713"/>
            <a:ext cx="365760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099441" y="5060731"/>
            <a:ext cx="10134600" cy="923330"/>
          </a:xfrm>
          <a:prstGeom prst="rect">
            <a:avLst/>
          </a:prstGeom>
          <a:noFill/>
        </p:spPr>
        <p:txBody>
          <a:bodyPr wrap="square" rtlCol="0">
            <a:spAutoFit/>
          </a:bodyPr>
          <a:lstStyle/>
          <a:p>
            <a:pPr marL="285750" indent="-285750">
              <a:buFont typeface="Arial" pitchFamily="34" charset="0"/>
              <a:buChar char="•"/>
            </a:pPr>
            <a:r>
              <a:rPr lang="en-US" b="1" dirty="0" smtClean="0"/>
              <a:t>Gives flexibility to use multiple kind of convolutions, pooling in a single layer</a:t>
            </a:r>
          </a:p>
          <a:p>
            <a:pPr marL="285750" indent="-285750">
              <a:buFont typeface="Arial" pitchFamily="34" charset="0"/>
              <a:buChar char="•"/>
            </a:pPr>
            <a:r>
              <a:rPr lang="en-US" b="1" dirty="0" smtClean="0"/>
              <a:t>More Robust in learning</a:t>
            </a:r>
          </a:p>
          <a:p>
            <a:pPr marL="285750" indent="-285750">
              <a:buFont typeface="Arial" pitchFamily="34" charset="0"/>
              <a:buChar char="•"/>
            </a:pPr>
            <a:r>
              <a:rPr lang="en-US" b="1" dirty="0" smtClean="0"/>
              <a:t>More Complex </a:t>
            </a:r>
            <a:endParaRPr lang="en-US" b="1" dirty="0"/>
          </a:p>
        </p:txBody>
      </p:sp>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914400"/>
            <a:ext cx="10438684" cy="4992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rcRect/>
          <a:stretch>
            <a:fillRect/>
          </a:stretch>
        </p:blipFill>
        <p:spPr bwMode="auto">
          <a:xfrm>
            <a:off x="1676400" y="914400"/>
            <a:ext cx="8991600" cy="5029199"/>
          </a:xfrm>
          <a:prstGeom prst="rect">
            <a:avLst/>
          </a:prstGeom>
          <a:noFill/>
          <a:ln w="9525">
            <a:noFill/>
            <a:miter lim="800000"/>
            <a:headEnd/>
            <a:tailEnd/>
          </a:ln>
        </p:spPr>
      </p:pic>
      <p:pic>
        <p:nvPicPr>
          <p:cNvPr id="4" name="Picture 3"/>
          <p:cNvPicPr/>
          <p:nvPr/>
        </p:nvPicPr>
        <p:blipFill>
          <a:blip r:embed="rId3"/>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732054"/>
            <a:ext cx="8982075" cy="5120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193" y="76200"/>
            <a:ext cx="9701281" cy="5362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017108" y="5486400"/>
            <a:ext cx="10134600" cy="1477328"/>
          </a:xfrm>
          <a:prstGeom prst="rect">
            <a:avLst/>
          </a:prstGeom>
          <a:noFill/>
        </p:spPr>
        <p:txBody>
          <a:bodyPr wrap="square" rtlCol="0">
            <a:spAutoFit/>
          </a:bodyPr>
          <a:lstStyle/>
          <a:p>
            <a:pPr marL="285750" indent="-285750">
              <a:buFont typeface="Arial" pitchFamily="34" charset="0"/>
              <a:buChar char="•"/>
            </a:pPr>
            <a:r>
              <a:rPr lang="en-US" b="1" dirty="0" smtClean="0"/>
              <a:t>Here you can see computational cost decreased by 10 times using 1X1 convolution layer that can be used in Inception network to reduce the cost significantly.</a:t>
            </a:r>
          </a:p>
          <a:p>
            <a:pPr marL="285750" indent="-285750">
              <a:buFont typeface="Arial" pitchFamily="34" charset="0"/>
              <a:buChar char="•"/>
            </a:pPr>
            <a:r>
              <a:rPr lang="en-US" b="1" dirty="0" smtClean="0"/>
              <a:t>1X1 convolutional layer also called bottleneck because it is shrinking the size to blow it again in next layer.</a:t>
            </a:r>
          </a:p>
          <a:p>
            <a:pPr marL="285750" indent="-285750">
              <a:buFont typeface="Arial" pitchFamily="34" charset="0"/>
              <a:buChar char="•"/>
            </a:pPr>
            <a:endParaRPr lang="en-US" b="1" dirty="0"/>
          </a:p>
        </p:txBody>
      </p:sp>
      <p:pic>
        <p:nvPicPr>
          <p:cNvPr id="6" name="Picture 3"/>
          <p:cNvPicPr/>
          <p:nvPr/>
        </p:nvPicPr>
        <p:blipFill>
          <a:blip r:embed="rId4"/>
          <a:stretch/>
        </p:blipFill>
        <p:spPr>
          <a:xfrm>
            <a:off x="11016000" y="55080"/>
            <a:ext cx="1117800" cy="376560"/>
          </a:xfrm>
          <a:prstGeom prst="rect">
            <a:avLst/>
          </a:prstGeom>
          <a:solidFill>
            <a:srgbClr val="2E5268"/>
          </a:solidFill>
          <a:ln>
            <a:noFill/>
          </a:ln>
        </p:spPr>
      </p:pic>
      <p:sp>
        <p:nvSpPr>
          <p:cNvPr id="7"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83728"/>
            <a:ext cx="10134599" cy="5800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52400"/>
            <a:ext cx="9324975"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282262" y="5585172"/>
            <a:ext cx="10439400" cy="646331"/>
          </a:xfrm>
          <a:prstGeom prst="rect">
            <a:avLst/>
          </a:prstGeom>
          <a:noFill/>
        </p:spPr>
        <p:txBody>
          <a:bodyPr wrap="square" rtlCol="0">
            <a:spAutoFit/>
          </a:bodyPr>
          <a:lstStyle/>
          <a:p>
            <a:pPr marL="285750" indent="-285750">
              <a:buFont typeface="Arial" pitchFamily="34" charset="0"/>
              <a:buChar char="•"/>
            </a:pPr>
            <a:r>
              <a:rPr lang="en-US" b="1" dirty="0" smtClean="0"/>
              <a:t>Developed at Google.</a:t>
            </a:r>
          </a:p>
          <a:p>
            <a:pPr marL="285750" indent="-285750">
              <a:buFont typeface="Arial" pitchFamily="34" charset="0"/>
              <a:buChar char="•"/>
            </a:pPr>
            <a:r>
              <a:rPr lang="en-US" b="1" dirty="0" smtClean="0"/>
              <a:t>Also called </a:t>
            </a:r>
            <a:r>
              <a:rPr lang="en-US" b="1" dirty="0" err="1" smtClean="0"/>
              <a:t>GoogleNet</a:t>
            </a:r>
            <a:endParaRPr lang="en-US" b="1" dirty="0"/>
          </a:p>
        </p:txBody>
      </p:sp>
      <p:pic>
        <p:nvPicPr>
          <p:cNvPr id="6" name="Picture 3"/>
          <p:cNvPicPr/>
          <p:nvPr/>
        </p:nvPicPr>
        <p:blipFill>
          <a:blip r:embed="rId4"/>
          <a:stretch/>
        </p:blipFill>
        <p:spPr>
          <a:xfrm>
            <a:off x="11016000" y="55080"/>
            <a:ext cx="1117800" cy="376560"/>
          </a:xfrm>
          <a:prstGeom prst="rect">
            <a:avLst/>
          </a:prstGeom>
          <a:solidFill>
            <a:srgbClr val="2E5268"/>
          </a:solidFill>
          <a:ln>
            <a:noFill/>
          </a:ln>
        </p:spPr>
      </p:pic>
      <p:sp>
        <p:nvSpPr>
          <p:cNvPr id="7"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rcRect/>
          <a:stretch>
            <a:fillRect/>
          </a:stretch>
        </p:blipFill>
        <p:spPr bwMode="auto">
          <a:xfrm>
            <a:off x="990600" y="762000"/>
            <a:ext cx="10591800" cy="5562600"/>
          </a:xfrm>
          <a:prstGeom prst="rect">
            <a:avLst/>
          </a:prstGeom>
          <a:noFill/>
          <a:ln w="9525">
            <a:noFill/>
            <a:miter lim="800000"/>
            <a:headEnd/>
            <a:tailEnd/>
          </a:ln>
        </p:spPr>
      </p:pic>
      <p:pic>
        <p:nvPicPr>
          <p:cNvPr id="3" name="Picture 3"/>
          <p:cNvPicPr/>
          <p:nvPr/>
        </p:nvPicPr>
        <p:blipFill>
          <a:blip r:embed="rId4"/>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542" y="1524000"/>
            <a:ext cx="5551857" cy="3396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95400" y="5262007"/>
            <a:ext cx="10439400" cy="646331"/>
          </a:xfrm>
          <a:prstGeom prst="rect">
            <a:avLst/>
          </a:prstGeom>
          <a:noFill/>
        </p:spPr>
        <p:txBody>
          <a:bodyPr wrap="square" rtlCol="0">
            <a:spAutoFit/>
          </a:bodyPr>
          <a:lstStyle/>
          <a:p>
            <a:pPr marL="285750" indent="-285750">
              <a:buFont typeface="Arial" pitchFamily="34" charset="0"/>
              <a:buChar char="•"/>
            </a:pPr>
            <a:r>
              <a:rPr lang="en-US" b="1" dirty="0" smtClean="0"/>
              <a:t>We need to provide </a:t>
            </a:r>
            <a:r>
              <a:rPr lang="en-US" b="1" dirty="0"/>
              <a:t>m</a:t>
            </a:r>
            <a:r>
              <a:rPr lang="en-US" b="1" dirty="0" smtClean="0"/>
              <a:t>ore and more data to CNN for better results.</a:t>
            </a:r>
          </a:p>
          <a:p>
            <a:pPr marL="285750" indent="-285750">
              <a:buFont typeface="Arial" pitchFamily="34" charset="0"/>
              <a:buChar char="•"/>
            </a:pPr>
            <a:r>
              <a:rPr lang="en-US" b="1" dirty="0" smtClean="0"/>
              <a:t>If we have limited or small input data set and how can we overcome this challenge?</a:t>
            </a:r>
            <a:endParaRPr lang="en-US" b="1" dirty="0"/>
          </a:p>
        </p:txBody>
      </p:sp>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3419821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5400" y="5262007"/>
            <a:ext cx="10439400" cy="646331"/>
          </a:xfrm>
          <a:prstGeom prst="rect">
            <a:avLst/>
          </a:prstGeom>
          <a:noFill/>
        </p:spPr>
        <p:txBody>
          <a:bodyPr wrap="square" rtlCol="0">
            <a:spAutoFit/>
          </a:bodyPr>
          <a:lstStyle/>
          <a:p>
            <a:pPr marL="285750" indent="-285750">
              <a:buFont typeface="Arial" pitchFamily="34" charset="0"/>
              <a:buChar char="•"/>
            </a:pPr>
            <a:r>
              <a:rPr lang="en-US" b="1" dirty="0" smtClean="0"/>
              <a:t>We need to provide </a:t>
            </a:r>
            <a:r>
              <a:rPr lang="en-US" b="1" dirty="0"/>
              <a:t>m</a:t>
            </a:r>
            <a:r>
              <a:rPr lang="en-US" b="1" dirty="0" smtClean="0"/>
              <a:t>ore and more data to CNN for better results.</a:t>
            </a:r>
          </a:p>
          <a:p>
            <a:pPr marL="285750" indent="-285750">
              <a:buFont typeface="Arial" pitchFamily="34" charset="0"/>
              <a:buChar char="•"/>
            </a:pPr>
            <a:r>
              <a:rPr lang="en-US" b="1" dirty="0" smtClean="0"/>
              <a:t>If we have limited or small input data set and how can we overcome this challenge?</a:t>
            </a:r>
            <a:endParaRPr lang="en-US"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685800"/>
            <a:ext cx="9829799" cy="5514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37715952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5908338"/>
            <a:ext cx="10439400" cy="369332"/>
          </a:xfrm>
          <a:prstGeom prst="rect">
            <a:avLst/>
          </a:prstGeom>
          <a:noFill/>
        </p:spPr>
        <p:txBody>
          <a:bodyPr wrap="square" rtlCol="0">
            <a:spAutoFit/>
          </a:bodyPr>
          <a:lstStyle/>
          <a:p>
            <a:pPr marL="285750" indent="-285750">
              <a:buFont typeface="Arial" pitchFamily="34" charset="0"/>
              <a:buChar char="•"/>
            </a:pPr>
            <a:r>
              <a:rPr lang="en-US" b="1" dirty="0" smtClean="0"/>
              <a:t>PCA Color augmentation</a:t>
            </a:r>
            <a:r>
              <a:rPr lang="en-US" dirty="0" smtClean="0"/>
              <a:t> technique can be used for color shifting</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92773"/>
            <a:ext cx="7543800" cy="5496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18673600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5908338"/>
            <a:ext cx="10439400" cy="646331"/>
          </a:xfrm>
          <a:prstGeom prst="rect">
            <a:avLst/>
          </a:prstGeom>
          <a:noFill/>
        </p:spPr>
        <p:txBody>
          <a:bodyPr wrap="square" rtlCol="0">
            <a:spAutoFit/>
          </a:bodyPr>
          <a:lstStyle/>
          <a:p>
            <a:pPr marL="285750" indent="-285750">
              <a:buFont typeface="Arial" pitchFamily="34" charset="0"/>
              <a:buChar char="•"/>
            </a:pPr>
            <a:r>
              <a:rPr lang="en-US" b="1" dirty="0" smtClean="0"/>
              <a:t>Not recommended in actual production system deployment because it will require more resources and also time complexity would be very high.</a:t>
            </a:r>
            <a:endParaRPr lang="en-US"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81000"/>
            <a:ext cx="9701696" cy="522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4"/>
          <a:stretch/>
        </p:blipFill>
        <p:spPr>
          <a:xfrm>
            <a:off x="11016000" y="55080"/>
            <a:ext cx="1117800" cy="376560"/>
          </a:xfrm>
          <a:prstGeom prst="rect">
            <a:avLst/>
          </a:prstGeom>
          <a:solidFill>
            <a:srgbClr val="2E5268"/>
          </a:solidFill>
          <a:ln>
            <a:noFill/>
          </a:ln>
        </p:spPr>
      </p:pic>
      <p:sp>
        <p:nvSpPr>
          <p:cNvPr id="7"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36477077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990600"/>
            <a:ext cx="8923986" cy="4022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10585350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600200" y="1143000"/>
            <a:ext cx="9067800" cy="4648200"/>
          </a:xfrm>
          <a:prstGeom prst="rect">
            <a:avLst/>
          </a:prstGeom>
          <a:noFill/>
          <a:ln w="9525">
            <a:noFill/>
            <a:miter lim="800000"/>
            <a:headEnd/>
            <a:tailEnd/>
          </a:ln>
        </p:spPr>
      </p:pic>
      <p:pic>
        <p:nvPicPr>
          <p:cNvPr id="3" name="Picture 3"/>
          <p:cNvPicPr/>
          <p:nvPr/>
        </p:nvPicPr>
        <p:blipFill>
          <a:blip r:embed="rId3"/>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213" y="1885950"/>
            <a:ext cx="4219575"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41944296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81000"/>
            <a:ext cx="9193603" cy="4859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09600" y="5475982"/>
            <a:ext cx="11201400" cy="1077218"/>
          </a:xfrm>
          <a:prstGeom prst="rect">
            <a:avLst/>
          </a:prstGeom>
          <a:noFill/>
        </p:spPr>
        <p:txBody>
          <a:bodyPr wrap="square" rtlCol="0">
            <a:spAutoFit/>
          </a:bodyPr>
          <a:lstStyle/>
          <a:p>
            <a:pPr marL="285750" indent="-285750" algn="just">
              <a:buFont typeface="Arial" pitchFamily="34" charset="0"/>
              <a:buChar char="•"/>
            </a:pPr>
            <a:r>
              <a:rPr lang="en-US" sz="1600" dirty="0" smtClean="0"/>
              <a:t>In case of Image classification there is one single large object in the image that has to be identified and in case of localization , location of the object has also to identified in the image and a box has to be drawn around it.</a:t>
            </a:r>
          </a:p>
          <a:p>
            <a:pPr marL="285750" indent="-285750" algn="just">
              <a:buFont typeface="Arial" pitchFamily="34" charset="0"/>
              <a:buChar char="•"/>
            </a:pPr>
            <a:r>
              <a:rPr lang="en-US" sz="1600" dirty="0" smtClean="0"/>
              <a:t>In case of object detection there are multiple objects in a image and each object has to be identified i.e. in case of autonomous driving.</a:t>
            </a:r>
            <a:endParaRPr lang="en-US" sz="1600" dirty="0"/>
          </a:p>
        </p:txBody>
      </p:sp>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162044692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000" y="5437978"/>
            <a:ext cx="5029200" cy="1015663"/>
          </a:xfrm>
          <a:prstGeom prst="rect">
            <a:avLst/>
          </a:prstGeom>
          <a:noFill/>
        </p:spPr>
        <p:txBody>
          <a:bodyPr wrap="square" rtlCol="0">
            <a:spAutoFit/>
          </a:bodyPr>
          <a:lstStyle/>
          <a:p>
            <a:pPr marL="285750" indent="-285750" algn="just">
              <a:buFont typeface="Arial" pitchFamily="34" charset="0"/>
              <a:buChar char="•"/>
            </a:pPr>
            <a:r>
              <a:rPr lang="en-US" sz="2000" dirty="0" smtClean="0"/>
              <a:t>(</a:t>
            </a:r>
            <a:r>
              <a:rPr lang="en-US" sz="2000" dirty="0" err="1" smtClean="0"/>
              <a:t>b</a:t>
            </a:r>
            <a:r>
              <a:rPr lang="en-US" sz="1400" dirty="0" err="1" smtClean="0"/>
              <a:t>x</a:t>
            </a:r>
            <a:r>
              <a:rPr lang="en-US" sz="2000" dirty="0" err="1" smtClean="0"/>
              <a:t>,b</a:t>
            </a:r>
            <a:r>
              <a:rPr lang="en-US" sz="1400" dirty="0" err="1" smtClean="0"/>
              <a:t>y</a:t>
            </a:r>
            <a:r>
              <a:rPr lang="en-US" sz="2000" dirty="0" smtClean="0"/>
              <a:t>) = mid point of the object</a:t>
            </a:r>
          </a:p>
          <a:p>
            <a:pPr marL="285750" indent="-285750" algn="just">
              <a:buFont typeface="Arial" pitchFamily="34" charset="0"/>
              <a:buChar char="•"/>
            </a:pPr>
            <a:r>
              <a:rPr lang="en-US" sz="2000" dirty="0" err="1"/>
              <a:t>b</a:t>
            </a:r>
            <a:r>
              <a:rPr lang="en-US" sz="1400" dirty="0" err="1" smtClean="0"/>
              <a:t>h</a:t>
            </a:r>
            <a:r>
              <a:rPr lang="en-US" sz="2000" dirty="0" smtClean="0"/>
              <a:t>= height of the object</a:t>
            </a:r>
          </a:p>
          <a:p>
            <a:pPr marL="285750" indent="-285750" algn="just">
              <a:buFont typeface="Arial" pitchFamily="34" charset="0"/>
              <a:buChar char="•"/>
            </a:pPr>
            <a:r>
              <a:rPr lang="en-US" sz="2000" dirty="0" err="1" smtClean="0"/>
              <a:t>B</a:t>
            </a:r>
            <a:r>
              <a:rPr lang="en-US" sz="1400" dirty="0" err="1" smtClean="0"/>
              <a:t>w</a:t>
            </a:r>
            <a:r>
              <a:rPr lang="en-US" sz="2000" dirty="0" smtClean="0"/>
              <a:t>= width of the object</a:t>
            </a:r>
            <a:endParaRPr lang="en-US" sz="2000"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2205" y="0"/>
            <a:ext cx="9336189" cy="5353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5771244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5562600"/>
            <a:ext cx="10820399" cy="1015663"/>
          </a:xfrm>
          <a:prstGeom prst="rect">
            <a:avLst/>
          </a:prstGeom>
          <a:noFill/>
        </p:spPr>
        <p:txBody>
          <a:bodyPr wrap="square" rtlCol="0">
            <a:spAutoFit/>
          </a:bodyPr>
          <a:lstStyle/>
          <a:p>
            <a:pPr marL="285750" indent="-285750" algn="just">
              <a:buFont typeface="Arial" pitchFamily="34" charset="0"/>
              <a:buChar char="•"/>
            </a:pPr>
            <a:r>
              <a:rPr lang="en-US" sz="2000" dirty="0" smtClean="0"/>
              <a:t>Pc = Probability if image has any object in the o/p class given ( Pedestrian, Car, Motorcycle)</a:t>
            </a:r>
          </a:p>
          <a:p>
            <a:pPr marL="285750" indent="-285750" algn="just">
              <a:buFont typeface="Arial" pitchFamily="34" charset="0"/>
              <a:buChar char="•"/>
            </a:pPr>
            <a:r>
              <a:rPr lang="en-US" sz="2000" dirty="0" err="1" smtClean="0"/>
              <a:t>Bx</a:t>
            </a:r>
            <a:r>
              <a:rPr lang="en-US" sz="2000" dirty="0" smtClean="0"/>
              <a:t>, </a:t>
            </a:r>
            <a:r>
              <a:rPr lang="en-US" sz="2000" dirty="0" err="1" smtClean="0"/>
              <a:t>By,Bh,Bw</a:t>
            </a:r>
            <a:r>
              <a:rPr lang="en-US" sz="2000" dirty="0" smtClean="0"/>
              <a:t> = Object dimensions if Pc=1</a:t>
            </a:r>
          </a:p>
          <a:p>
            <a:pPr marL="285750" indent="-285750" algn="just">
              <a:buFont typeface="Arial" pitchFamily="34" charset="0"/>
              <a:buChar char="•"/>
            </a:pPr>
            <a:r>
              <a:rPr lang="en-US" sz="2000" dirty="0" smtClean="0"/>
              <a:t>C1,C2,C3 = Probabilities of different o/p class if Pc=1</a:t>
            </a:r>
            <a:endParaRPr lang="en-US" sz="20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3805"/>
            <a:ext cx="9601200" cy="5396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37470744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25" y="2038350"/>
            <a:ext cx="409575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3619876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685800" y="5379881"/>
            <a:ext cx="11277600" cy="1323439"/>
          </a:xfrm>
          <a:prstGeom prst="rect">
            <a:avLst/>
          </a:prstGeom>
          <a:noFill/>
        </p:spPr>
        <p:txBody>
          <a:bodyPr wrap="square" rtlCol="0">
            <a:spAutoFit/>
          </a:bodyPr>
          <a:lstStyle/>
          <a:p>
            <a:pPr marL="285750" indent="-285750" algn="just">
              <a:buFont typeface="Arial" pitchFamily="34" charset="0"/>
              <a:buChar char="•"/>
            </a:pPr>
            <a:r>
              <a:rPr lang="en-US" sz="2000" dirty="0" smtClean="0"/>
              <a:t>In Landmark detection CNN detect the different important landmark in a given object in image</a:t>
            </a:r>
          </a:p>
          <a:p>
            <a:pPr marL="285750" indent="-285750" algn="just">
              <a:buFont typeface="Arial" pitchFamily="34" charset="0"/>
              <a:buChar char="•"/>
            </a:pPr>
            <a:r>
              <a:rPr lang="en-US" sz="2000" dirty="0" smtClean="0"/>
              <a:t>Example: Face recognition landmark could be eye, forehead, jaw, Cheeks, Lips coordinates etc.</a:t>
            </a:r>
          </a:p>
          <a:p>
            <a:pPr marL="285750" indent="-285750" algn="just">
              <a:buFont typeface="Arial" pitchFamily="34" charset="0"/>
              <a:buChar char="•"/>
            </a:pPr>
            <a:r>
              <a:rPr lang="en-US" sz="2000" dirty="0" smtClean="0"/>
              <a:t>These landmark could be used to identify the face emotions (happy , sad etc.) or can be used to apply several effect to the face. </a:t>
            </a:r>
            <a:r>
              <a:rPr lang="en-US" sz="2000" dirty="0" err="1" smtClean="0"/>
              <a:t>i.e</a:t>
            </a:r>
            <a:r>
              <a:rPr lang="en-US" sz="2000" dirty="0" smtClean="0"/>
              <a:t> putting hat or crown or apply emotions effect etc.</a:t>
            </a:r>
            <a:endParaRPr lang="en-US" sz="2000"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817" y="0"/>
            <a:ext cx="8612983" cy="5379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6800" y="1447800"/>
            <a:ext cx="2438400" cy="3764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5"/>
          <a:stretch/>
        </p:blipFill>
        <p:spPr>
          <a:xfrm>
            <a:off x="11016000" y="55080"/>
            <a:ext cx="1117800" cy="376560"/>
          </a:xfrm>
          <a:prstGeom prst="rect">
            <a:avLst/>
          </a:prstGeom>
          <a:solidFill>
            <a:srgbClr val="2E5268"/>
          </a:solidFill>
          <a:ln>
            <a:noFill/>
          </a:ln>
        </p:spPr>
      </p:pic>
      <p:sp>
        <p:nvSpPr>
          <p:cNvPr id="7"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37422618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075" y="2195513"/>
            <a:ext cx="4133850"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4"/>
          <a:stretch/>
        </p:blipFill>
        <p:spPr>
          <a:xfrm>
            <a:off x="11016000" y="55080"/>
            <a:ext cx="1117800" cy="376560"/>
          </a:xfrm>
          <a:prstGeom prst="rect">
            <a:avLst/>
          </a:prstGeom>
          <a:solidFill>
            <a:srgbClr val="2E5268"/>
          </a:solidFill>
          <a:ln>
            <a:noFill/>
          </a:ln>
        </p:spPr>
      </p:pic>
      <p:sp>
        <p:nvSpPr>
          <p:cNvPr id="7"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42896385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8991600" cy="4795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12076" y="5460831"/>
            <a:ext cx="11277600" cy="400110"/>
          </a:xfrm>
          <a:prstGeom prst="rect">
            <a:avLst/>
          </a:prstGeom>
          <a:noFill/>
        </p:spPr>
        <p:txBody>
          <a:bodyPr wrap="square" rtlCol="0">
            <a:spAutoFit/>
          </a:bodyPr>
          <a:lstStyle/>
          <a:p>
            <a:pPr marL="285750" indent="-285750" algn="just">
              <a:buFont typeface="Arial" pitchFamily="34" charset="0"/>
              <a:buChar char="•"/>
            </a:pPr>
            <a:r>
              <a:rPr lang="en-US" sz="2000" dirty="0" smtClean="0"/>
              <a:t>Train a CNN that classify the images which has accurately have only single object.</a:t>
            </a:r>
          </a:p>
        </p:txBody>
      </p:sp>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17167470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2076" y="5460831"/>
            <a:ext cx="11277600" cy="1015663"/>
          </a:xfrm>
          <a:prstGeom prst="rect">
            <a:avLst/>
          </a:prstGeom>
          <a:noFill/>
        </p:spPr>
        <p:txBody>
          <a:bodyPr wrap="square" rtlCol="0">
            <a:spAutoFit/>
          </a:bodyPr>
          <a:lstStyle/>
          <a:p>
            <a:pPr marL="285750" indent="-285750" algn="just">
              <a:buFont typeface="Arial" pitchFamily="34" charset="0"/>
              <a:buChar char="•"/>
            </a:pPr>
            <a:r>
              <a:rPr lang="en-US" sz="2000" dirty="0" smtClean="0"/>
              <a:t>If window is large then object detection would not be accurate.</a:t>
            </a:r>
          </a:p>
          <a:p>
            <a:pPr marL="285750" indent="-285750" algn="just">
              <a:buFont typeface="Arial" pitchFamily="34" charset="0"/>
              <a:buChar char="•"/>
            </a:pPr>
            <a:r>
              <a:rPr lang="en-US" sz="2000" dirty="0" smtClean="0"/>
              <a:t>If window size is relatively small them computation cost would be very high because all these window has to pass to the CNN for image classification..</a:t>
            </a:r>
            <a:endParaRPr lang="en-US" sz="2000"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0"/>
            <a:ext cx="8806084" cy="464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58586002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2413" y="2014538"/>
            <a:ext cx="4067175"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9660828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8" y="290513"/>
            <a:ext cx="10639425" cy="627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3"/>
          <a:stretch/>
        </p:blipFill>
        <p:spPr>
          <a:xfrm>
            <a:off x="11016000" y="55080"/>
            <a:ext cx="1117800" cy="376560"/>
          </a:xfrm>
          <a:prstGeom prst="rect">
            <a:avLst/>
          </a:prstGeom>
          <a:solidFill>
            <a:srgbClr val="2E5268"/>
          </a:solidFill>
          <a:ln>
            <a:noFill/>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007" y="457200"/>
            <a:ext cx="1017684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412847859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5852267"/>
            <a:ext cx="11277600" cy="830997"/>
          </a:xfrm>
          <a:prstGeom prst="rect">
            <a:avLst/>
          </a:prstGeom>
          <a:noFill/>
        </p:spPr>
        <p:txBody>
          <a:bodyPr wrap="square" rtlCol="0">
            <a:spAutoFit/>
          </a:bodyPr>
          <a:lstStyle/>
          <a:p>
            <a:pPr marL="285750" indent="-285750" algn="just">
              <a:buFont typeface="Arial" pitchFamily="34" charset="0"/>
              <a:buChar char="•"/>
            </a:pPr>
            <a:r>
              <a:rPr lang="en-US" sz="1600" dirty="0" smtClean="0"/>
              <a:t>Now each cell in final output represents the output if single image with of window size had been passed to the CNN. </a:t>
            </a:r>
          </a:p>
          <a:p>
            <a:pPr marL="285750" indent="-285750" algn="just">
              <a:buFont typeface="Arial" pitchFamily="34" charset="0"/>
              <a:buChar char="•"/>
            </a:pPr>
            <a:r>
              <a:rPr lang="en-US" sz="1600" dirty="0" smtClean="0"/>
              <a:t>Computations are shared in contrast if all the window are passed separately to the CNN</a:t>
            </a:r>
          </a:p>
          <a:p>
            <a:pPr marL="285750" indent="-285750" algn="just">
              <a:buFont typeface="Arial" pitchFamily="34" charset="0"/>
              <a:buChar char="•"/>
            </a:pPr>
            <a:r>
              <a:rPr lang="en-US" sz="1600" dirty="0" err="1" smtClean="0"/>
              <a:t>Maxpool</a:t>
            </a:r>
            <a:r>
              <a:rPr lang="en-US" sz="1600" dirty="0" smtClean="0"/>
              <a:t> 2 corresponds to the stride equal to 2 on the original image.</a:t>
            </a:r>
            <a:endParaRPr lang="en-US" sz="1600" dirty="0"/>
          </a:p>
        </p:txBody>
      </p:sp>
      <p:pic>
        <p:nvPicPr>
          <p:cNvPr id="5" name="Picture 3"/>
          <p:cNvPicPr/>
          <p:nvPr/>
        </p:nvPicPr>
        <p:blipFill>
          <a:blip r:embed="rId3"/>
          <a:stretch/>
        </p:blipFill>
        <p:spPr>
          <a:xfrm>
            <a:off x="11016000" y="55080"/>
            <a:ext cx="1117800" cy="376560"/>
          </a:xfrm>
          <a:prstGeom prst="rect">
            <a:avLst/>
          </a:prstGeom>
          <a:solidFill>
            <a:srgbClr val="2E5268"/>
          </a:solidFill>
          <a:ln>
            <a:noFill/>
          </a:ln>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05926"/>
            <a:ext cx="10184524" cy="5762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165696197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5852267"/>
            <a:ext cx="11277600" cy="646331"/>
          </a:xfrm>
          <a:prstGeom prst="rect">
            <a:avLst/>
          </a:prstGeom>
          <a:noFill/>
        </p:spPr>
        <p:txBody>
          <a:bodyPr wrap="square" rtlCol="0">
            <a:spAutoFit/>
          </a:bodyPr>
          <a:lstStyle/>
          <a:p>
            <a:pPr marL="285750" indent="-285750" algn="just">
              <a:buFont typeface="Arial" pitchFamily="34" charset="0"/>
              <a:buChar char="•"/>
            </a:pPr>
            <a:r>
              <a:rPr lang="en-US" dirty="0" smtClean="0"/>
              <a:t>Now image of size 28X28 is passed to the CNN with that originally work on the 14X14 image size for image classification and each cell of o/p corresponds to the 14X14 size input classification o/p</a:t>
            </a:r>
            <a:endParaRPr lang="en-US"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145" y="228600"/>
            <a:ext cx="10639255" cy="546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373316807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938" y="2176463"/>
            <a:ext cx="4048125"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281363" y="5703332"/>
            <a:ext cx="9677400" cy="369332"/>
          </a:xfrm>
          <a:prstGeom prst="rect">
            <a:avLst/>
          </a:prstGeom>
          <a:noFill/>
        </p:spPr>
        <p:txBody>
          <a:bodyPr wrap="square" rtlCol="0">
            <a:spAutoFit/>
          </a:bodyPr>
          <a:lstStyle/>
          <a:p>
            <a:r>
              <a:rPr lang="en-US" dirty="0" smtClean="0"/>
              <a:t>To determine accurate box boundaries.</a:t>
            </a:r>
            <a:endParaRPr lang="en-US" dirty="0"/>
          </a:p>
        </p:txBody>
      </p:sp>
      <p:pic>
        <p:nvPicPr>
          <p:cNvPr id="6" name="Picture 3"/>
          <p:cNvPicPr/>
          <p:nvPr/>
        </p:nvPicPr>
        <p:blipFill>
          <a:blip r:embed="rId4"/>
          <a:stretch/>
        </p:blipFill>
        <p:spPr>
          <a:xfrm>
            <a:off x="11016000" y="55080"/>
            <a:ext cx="1117800" cy="376560"/>
          </a:xfrm>
          <a:prstGeom prst="rect">
            <a:avLst/>
          </a:prstGeom>
          <a:solidFill>
            <a:srgbClr val="2E5268"/>
          </a:solidFill>
          <a:ln>
            <a:noFill/>
          </a:ln>
        </p:spPr>
      </p:pic>
      <p:sp>
        <p:nvSpPr>
          <p:cNvPr id="7"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55338785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5852267"/>
            <a:ext cx="11277600" cy="400110"/>
          </a:xfrm>
          <a:prstGeom prst="rect">
            <a:avLst/>
          </a:prstGeom>
          <a:noFill/>
        </p:spPr>
        <p:txBody>
          <a:bodyPr wrap="square" rtlCol="0">
            <a:spAutoFit/>
          </a:bodyPr>
          <a:lstStyle/>
          <a:p>
            <a:pPr marL="285750" indent="-285750" algn="just">
              <a:buFont typeface="Arial" pitchFamily="34" charset="0"/>
              <a:buChar char="•"/>
            </a:pPr>
            <a:r>
              <a:rPr lang="en-US" sz="2000" dirty="0" smtClean="0"/>
              <a:t>Sliding window does not give the box exactly capture the object in the image</a:t>
            </a:r>
            <a:endParaRPr lang="en-US" sz="2000" dirty="0"/>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903620"/>
            <a:ext cx="6191250" cy="418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4"/>
          <a:stretch/>
        </p:blipFill>
        <p:spPr>
          <a:xfrm>
            <a:off x="11016000" y="55080"/>
            <a:ext cx="1117800" cy="376560"/>
          </a:xfrm>
          <a:prstGeom prst="rect">
            <a:avLst/>
          </a:prstGeom>
          <a:solidFill>
            <a:srgbClr val="2E5268"/>
          </a:solidFill>
          <a:ln>
            <a:noFill/>
          </a:ln>
        </p:spPr>
      </p:pic>
      <p:sp>
        <p:nvSpPr>
          <p:cNvPr id="7"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312993288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5562600"/>
            <a:ext cx="11277600" cy="1077218"/>
          </a:xfrm>
          <a:prstGeom prst="rect">
            <a:avLst/>
          </a:prstGeom>
          <a:noFill/>
        </p:spPr>
        <p:txBody>
          <a:bodyPr wrap="square" rtlCol="0">
            <a:spAutoFit/>
          </a:bodyPr>
          <a:lstStyle/>
          <a:p>
            <a:pPr marL="285750" indent="-285750" algn="just">
              <a:buFont typeface="Arial" pitchFamily="34" charset="0"/>
              <a:buChar char="•"/>
            </a:pPr>
            <a:r>
              <a:rPr lang="en-US" sz="1600" dirty="0" smtClean="0"/>
              <a:t>Divide image in to grids i.e. 3X3 or 19X19</a:t>
            </a:r>
          </a:p>
          <a:p>
            <a:pPr marL="285750" indent="-285750" algn="just">
              <a:buFont typeface="Arial" pitchFamily="34" charset="0"/>
              <a:buChar char="•"/>
            </a:pPr>
            <a:r>
              <a:rPr lang="en-US" sz="1600" dirty="0" smtClean="0"/>
              <a:t>Even if the objects is distributed among multiple grids we care about mid point of the image in which grid it is located.</a:t>
            </a:r>
          </a:p>
          <a:p>
            <a:pPr marL="285750" indent="-285750" algn="just">
              <a:buFont typeface="Arial" pitchFamily="34" charset="0"/>
              <a:buChar char="•"/>
            </a:pPr>
            <a:r>
              <a:rPr lang="en-US" sz="1600" dirty="0" smtClean="0"/>
              <a:t>Algorithm works pretty good as far as single object lie in a single grid. Increasing the grid size reduce the chances of having more than one object in a single grid.</a:t>
            </a:r>
            <a:endParaRPr lang="en-US" sz="1600"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52400"/>
            <a:ext cx="9220200" cy="519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79755395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600" y="5437992"/>
            <a:ext cx="11277600" cy="338554"/>
          </a:xfrm>
          <a:prstGeom prst="rect">
            <a:avLst/>
          </a:prstGeom>
          <a:noFill/>
        </p:spPr>
        <p:txBody>
          <a:bodyPr wrap="square" rtlCol="0">
            <a:spAutoFit/>
          </a:bodyPr>
          <a:lstStyle/>
          <a:p>
            <a:pPr marL="285750" indent="-285750" algn="just">
              <a:buFont typeface="Arial" pitchFamily="34" charset="0"/>
              <a:buChar char="•"/>
            </a:pPr>
            <a:r>
              <a:rPr lang="en-US" sz="1600" dirty="0" smtClean="0"/>
              <a:t>All o/p values are relative to grid size</a:t>
            </a: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981" y="597980"/>
            <a:ext cx="8377238" cy="4383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4"/>
          <a:stretch/>
        </p:blipFill>
        <p:spPr>
          <a:xfrm>
            <a:off x="11016000" y="55080"/>
            <a:ext cx="1117800" cy="376560"/>
          </a:xfrm>
          <a:prstGeom prst="rect">
            <a:avLst/>
          </a:prstGeom>
          <a:solidFill>
            <a:srgbClr val="2E5268"/>
          </a:solidFill>
          <a:ln>
            <a:noFill/>
          </a:ln>
        </p:spPr>
      </p:pic>
      <p:sp>
        <p:nvSpPr>
          <p:cNvPr id="7"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883673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600" y="5437992"/>
            <a:ext cx="11277600" cy="338554"/>
          </a:xfrm>
          <a:prstGeom prst="rect">
            <a:avLst/>
          </a:prstGeom>
          <a:noFill/>
        </p:spPr>
        <p:txBody>
          <a:bodyPr wrap="square" rtlCol="0">
            <a:spAutoFit/>
          </a:bodyPr>
          <a:lstStyle/>
          <a:p>
            <a:pPr marL="285750" indent="-285750" algn="just">
              <a:buFont typeface="Arial" pitchFamily="34" charset="0"/>
              <a:buChar char="•"/>
            </a:pPr>
            <a:r>
              <a:rPr lang="en-US" sz="1600" dirty="0" smtClean="0"/>
              <a:t>Evaluating the performance of the image detection model </a:t>
            </a: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588" y="2281238"/>
            <a:ext cx="35528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53746229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5867400"/>
            <a:ext cx="11277600" cy="830997"/>
          </a:xfrm>
          <a:prstGeom prst="rect">
            <a:avLst/>
          </a:prstGeom>
          <a:noFill/>
        </p:spPr>
        <p:txBody>
          <a:bodyPr wrap="square" rtlCol="0">
            <a:spAutoFit/>
          </a:bodyPr>
          <a:lstStyle/>
          <a:p>
            <a:pPr marL="285750" indent="-285750" algn="just">
              <a:buFont typeface="Arial" pitchFamily="34" charset="0"/>
              <a:buChar char="•"/>
            </a:pPr>
            <a:r>
              <a:rPr lang="en-US" sz="1600" b="1" dirty="0" smtClean="0"/>
              <a:t>Higher the IOU better is the accuracy of localization</a:t>
            </a:r>
          </a:p>
          <a:p>
            <a:pPr marL="285750" indent="-285750" algn="just">
              <a:buFont typeface="Arial" pitchFamily="34" charset="0"/>
              <a:buChar char="•"/>
            </a:pPr>
            <a:r>
              <a:rPr lang="en-US" sz="1600" b="1" dirty="0" smtClean="0"/>
              <a:t>Perfect case IOU=1</a:t>
            </a:r>
          </a:p>
          <a:p>
            <a:pPr marL="285750" indent="-285750" algn="just">
              <a:buFont typeface="Arial" pitchFamily="34" charset="0"/>
              <a:buChar char="•"/>
            </a:pPr>
            <a:r>
              <a:rPr lang="en-US" sz="1600" b="1" dirty="0"/>
              <a:t>0</a:t>
            </a:r>
            <a:r>
              <a:rPr lang="en-US" sz="1600" b="1" dirty="0" smtClean="0"/>
              <a:t>.5 is just any the threshold that you have decided it could be .6 ,.7 or so </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28599"/>
            <a:ext cx="10455348" cy="5532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57465673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49972" y="5760798"/>
            <a:ext cx="11277600" cy="584775"/>
          </a:xfrm>
          <a:prstGeom prst="rect">
            <a:avLst/>
          </a:prstGeom>
          <a:noFill/>
        </p:spPr>
        <p:txBody>
          <a:bodyPr wrap="square" rtlCol="0">
            <a:spAutoFit/>
          </a:bodyPr>
          <a:lstStyle/>
          <a:p>
            <a:pPr marL="285750" indent="-285750" algn="just">
              <a:buFont typeface="Arial" pitchFamily="34" charset="0"/>
              <a:buChar char="•"/>
            </a:pPr>
            <a:r>
              <a:rPr lang="en-US" sz="1600" b="1" dirty="0" smtClean="0"/>
              <a:t>Optimization of YOLO</a:t>
            </a:r>
          </a:p>
          <a:p>
            <a:pPr marL="285750" indent="-285750" algn="just">
              <a:buFont typeface="Arial" pitchFamily="34" charset="0"/>
              <a:buChar char="•"/>
            </a:pPr>
            <a:r>
              <a:rPr lang="en-US" sz="1600" b="1" dirty="0" smtClean="0"/>
              <a:t>Rectify the problem that single object is detected multiple times in a image.</a:t>
            </a: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290763"/>
            <a:ext cx="3657600"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37602830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73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963" y="271463"/>
            <a:ext cx="10506075" cy="631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p:nvPr/>
        </p:nvPicPr>
        <p:blipFill>
          <a:blip r:embed="rId3"/>
          <a:stretch/>
        </p:blipFill>
        <p:spPr>
          <a:xfrm>
            <a:off x="11016000" y="55080"/>
            <a:ext cx="1117800" cy="376560"/>
          </a:xfrm>
          <a:prstGeom prst="rect">
            <a:avLst/>
          </a:prstGeom>
          <a:solidFill>
            <a:srgbClr val="2E5268"/>
          </a:solidFill>
          <a:ln>
            <a:noFill/>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6053186"/>
            <a:ext cx="11277600" cy="584775"/>
          </a:xfrm>
          <a:prstGeom prst="rect">
            <a:avLst/>
          </a:prstGeom>
          <a:noFill/>
        </p:spPr>
        <p:txBody>
          <a:bodyPr wrap="square" rtlCol="0">
            <a:spAutoFit/>
          </a:bodyPr>
          <a:lstStyle/>
          <a:p>
            <a:pPr marL="285750" indent="-285750" algn="just">
              <a:buFont typeface="Arial" pitchFamily="34" charset="0"/>
              <a:buChar char="•"/>
            </a:pPr>
            <a:r>
              <a:rPr lang="en-US" sz="1600" b="1" dirty="0" smtClean="0"/>
              <a:t>Ideally center point of the image should lie in any of the grid.</a:t>
            </a:r>
          </a:p>
          <a:p>
            <a:pPr marL="285750" indent="-285750" algn="just">
              <a:buFont typeface="Arial" pitchFamily="34" charset="0"/>
              <a:buChar char="•"/>
            </a:pPr>
            <a:r>
              <a:rPr lang="en-US" sz="1600" b="1" dirty="0" smtClean="0"/>
              <a:t>But practically it is found that near by grids mistakenly calculate center point of the objects lie in it..</a:t>
            </a: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533400"/>
            <a:ext cx="7324725" cy="4691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65366636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6552" y="5637687"/>
            <a:ext cx="11277600" cy="830997"/>
          </a:xfrm>
          <a:prstGeom prst="rect">
            <a:avLst/>
          </a:prstGeom>
          <a:noFill/>
        </p:spPr>
        <p:txBody>
          <a:bodyPr wrap="square" rtlCol="0">
            <a:spAutoFit/>
          </a:bodyPr>
          <a:lstStyle/>
          <a:p>
            <a:pPr marL="285750" indent="-285750" algn="just">
              <a:buFont typeface="Arial" pitchFamily="34" charset="0"/>
              <a:buChar char="•"/>
            </a:pPr>
            <a:r>
              <a:rPr lang="en-US" sz="1600" b="1" dirty="0" smtClean="0"/>
              <a:t>Step1: Find out the rectangles with highest probability Pc for a object</a:t>
            </a:r>
          </a:p>
          <a:p>
            <a:pPr marL="285750" indent="-285750" algn="just">
              <a:buFont typeface="Arial" pitchFamily="34" charset="0"/>
              <a:buChar char="•"/>
            </a:pPr>
            <a:r>
              <a:rPr lang="en-US" sz="1600" b="1" dirty="0" smtClean="0"/>
              <a:t>Step2: Suppress all the rectangles which have higher IOU</a:t>
            </a:r>
          </a:p>
          <a:p>
            <a:pPr marL="285750" indent="-285750" algn="just">
              <a:buFont typeface="Arial" pitchFamily="34" charset="0"/>
              <a:buChar char="•"/>
            </a:pPr>
            <a:r>
              <a:rPr lang="en-US" sz="1600" b="1" dirty="0" smtClean="0"/>
              <a:t>Step3: Repeat sate1-2 for all other object rectangles.</a:t>
            </a:r>
          </a:p>
        </p:txBody>
      </p:sp>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552" y="152400"/>
            <a:ext cx="59070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733425"/>
            <a:ext cx="5715000" cy="4858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3188" y="976810"/>
            <a:ext cx="5544458" cy="437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p:nvPr/>
        </p:nvPicPr>
        <p:blipFill>
          <a:blip r:embed="rId6"/>
          <a:stretch/>
        </p:blipFill>
        <p:spPr>
          <a:xfrm>
            <a:off x="11016000" y="55080"/>
            <a:ext cx="1117800" cy="376560"/>
          </a:xfrm>
          <a:prstGeom prst="rect">
            <a:avLst/>
          </a:prstGeom>
          <a:solidFill>
            <a:srgbClr val="2E5268"/>
          </a:solidFill>
          <a:ln>
            <a:noFill/>
          </a:ln>
        </p:spPr>
      </p:pic>
      <p:sp>
        <p:nvSpPr>
          <p:cNvPr id="10"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6686129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18697" y="6103478"/>
            <a:ext cx="11277600" cy="338554"/>
          </a:xfrm>
          <a:prstGeom prst="rect">
            <a:avLst/>
          </a:prstGeom>
          <a:noFill/>
        </p:spPr>
        <p:txBody>
          <a:bodyPr wrap="square" rtlCol="0">
            <a:spAutoFit/>
          </a:bodyPr>
          <a:lstStyle/>
          <a:p>
            <a:pPr marL="285750" indent="-285750" algn="just">
              <a:buFont typeface="Arial" pitchFamily="34" charset="0"/>
              <a:buChar char="•"/>
            </a:pPr>
            <a:r>
              <a:rPr lang="en-US" sz="1600" b="1" dirty="0" smtClean="0"/>
              <a:t>Lets say we have only one class of object to identify i.e. CAR</a:t>
            </a: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697" y="285965"/>
            <a:ext cx="9935103" cy="5505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p:nvPr/>
        </p:nvPicPr>
        <p:blipFill>
          <a:blip r:embed="rId4"/>
          <a:stretch/>
        </p:blipFill>
        <p:spPr>
          <a:xfrm>
            <a:off x="11016000" y="55080"/>
            <a:ext cx="1117800" cy="376560"/>
          </a:xfrm>
          <a:prstGeom prst="rect">
            <a:avLst/>
          </a:prstGeom>
          <a:solidFill>
            <a:srgbClr val="2E5268"/>
          </a:solidFill>
          <a:ln>
            <a:noFill/>
          </a:ln>
        </p:spPr>
      </p:pic>
      <p:sp>
        <p:nvSpPr>
          <p:cNvPr id="8"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18414126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0" y="5562600"/>
            <a:ext cx="11277600" cy="584775"/>
          </a:xfrm>
          <a:prstGeom prst="rect">
            <a:avLst/>
          </a:prstGeom>
          <a:noFill/>
        </p:spPr>
        <p:txBody>
          <a:bodyPr wrap="square" rtlCol="0">
            <a:spAutoFit/>
          </a:bodyPr>
          <a:lstStyle/>
          <a:p>
            <a:pPr marL="285750" indent="-285750" algn="just">
              <a:buFont typeface="Arial" pitchFamily="34" charset="0"/>
              <a:buChar char="•"/>
            </a:pPr>
            <a:r>
              <a:rPr lang="en-US" sz="1600" b="1" dirty="0" smtClean="0"/>
              <a:t>When more than one object lie in a single GRID</a:t>
            </a:r>
          </a:p>
          <a:p>
            <a:pPr marL="285750" indent="-285750" algn="just">
              <a:buFont typeface="Arial" pitchFamily="34" charset="0"/>
              <a:buChar char="•"/>
            </a:pPr>
            <a:r>
              <a:rPr lang="en-US" sz="1600" b="1" dirty="0" smtClean="0"/>
              <a:t>Optimization of YOLO</a:t>
            </a: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1488" y="2486025"/>
            <a:ext cx="3629025"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313937568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800" y="5591503"/>
            <a:ext cx="11277600" cy="830997"/>
          </a:xfrm>
          <a:prstGeom prst="rect">
            <a:avLst/>
          </a:prstGeom>
          <a:noFill/>
        </p:spPr>
        <p:txBody>
          <a:bodyPr wrap="square" rtlCol="0">
            <a:spAutoFit/>
          </a:bodyPr>
          <a:lstStyle/>
          <a:p>
            <a:pPr marL="285750" indent="-285750" algn="just">
              <a:buFont typeface="Arial" pitchFamily="34" charset="0"/>
              <a:buChar char="•"/>
            </a:pPr>
            <a:r>
              <a:rPr lang="en-US" sz="1600" b="1" dirty="0" smtClean="0"/>
              <a:t>Different Anchor boxes for different objects</a:t>
            </a:r>
          </a:p>
          <a:p>
            <a:pPr marL="285750" indent="-285750" algn="just">
              <a:buFont typeface="Arial" pitchFamily="34" charset="0"/>
              <a:buChar char="•"/>
            </a:pPr>
            <a:r>
              <a:rPr lang="en-US" sz="1600" b="1" dirty="0" smtClean="0"/>
              <a:t>Each object is compared with Anchor boxes to identify which objects lie in the GRID</a:t>
            </a:r>
          </a:p>
          <a:p>
            <a:pPr marL="285750" indent="-285750" algn="just">
              <a:buFont typeface="Arial" pitchFamily="34" charset="0"/>
              <a:buChar char="•"/>
            </a:pPr>
            <a:r>
              <a:rPr lang="en-US" sz="1600" b="1" dirty="0" smtClean="0"/>
              <a:t>If both the objects lie in the GRID then o/p would be multiple of object dimension as above. </a:t>
            </a: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04800"/>
            <a:ext cx="9677400" cy="5085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1016000" y="55080"/>
            <a:ext cx="1117800" cy="376560"/>
          </a:xfrm>
          <a:prstGeom prst="rect">
            <a:avLst/>
          </a:prstGeom>
          <a:solidFill>
            <a:srgbClr val="2E5268"/>
          </a:solidFill>
          <a:ln>
            <a:noFill/>
          </a:ln>
        </p:spPr>
      </p:pic>
      <p:sp>
        <p:nvSpPr>
          <p:cNvPr id="6"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172186427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800" y="5591503"/>
            <a:ext cx="11277600" cy="584775"/>
          </a:xfrm>
          <a:prstGeom prst="rect">
            <a:avLst/>
          </a:prstGeom>
          <a:noFill/>
        </p:spPr>
        <p:txBody>
          <a:bodyPr wrap="square" rtlCol="0">
            <a:spAutoFit/>
          </a:bodyPr>
          <a:lstStyle/>
          <a:p>
            <a:pPr marL="285750" indent="-285750" algn="just">
              <a:buFont typeface="Arial" pitchFamily="34" charset="0"/>
              <a:buChar char="•"/>
            </a:pPr>
            <a:r>
              <a:rPr lang="en-US" sz="1600" b="1" dirty="0" smtClean="0"/>
              <a:t>Anchor box sizes can be selected manually</a:t>
            </a:r>
          </a:p>
          <a:p>
            <a:pPr marL="285750" indent="-285750" algn="just">
              <a:buFont typeface="Arial" pitchFamily="34" charset="0"/>
              <a:buChar char="•"/>
            </a:pPr>
            <a:r>
              <a:rPr lang="en-US" sz="1600" b="1" dirty="0" smtClean="0"/>
              <a:t>In advance version of YOLO </a:t>
            </a:r>
            <a:r>
              <a:rPr lang="en-US" sz="1600" b="1" dirty="0" err="1" smtClean="0"/>
              <a:t>Kmeans</a:t>
            </a:r>
            <a:r>
              <a:rPr lang="en-US" sz="1600" b="1" dirty="0" smtClean="0"/>
              <a:t> Algorithm is used to select different sizes of Anchor boxes.. </a:t>
            </a:r>
          </a:p>
        </p:txBody>
      </p:sp>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27136"/>
            <a:ext cx="9677400" cy="5350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4"/>
          <a:stretch/>
        </p:blipFill>
        <p:spPr>
          <a:xfrm>
            <a:off x="11016000" y="55080"/>
            <a:ext cx="1117800" cy="376560"/>
          </a:xfrm>
          <a:prstGeom prst="rect">
            <a:avLst/>
          </a:prstGeom>
          <a:solidFill>
            <a:srgbClr val="2E5268"/>
          </a:solidFill>
          <a:ln>
            <a:noFill/>
          </a:ln>
        </p:spPr>
      </p:pic>
      <p:sp>
        <p:nvSpPr>
          <p:cNvPr id="7"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398274386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533400"/>
            <a:ext cx="10323352" cy="570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4"/>
          <a:stretch/>
        </p:blipFill>
        <p:spPr>
          <a:xfrm>
            <a:off x="11016000" y="55080"/>
            <a:ext cx="1117800" cy="376560"/>
          </a:xfrm>
          <a:prstGeom prst="rect">
            <a:avLst/>
          </a:prstGeom>
          <a:solidFill>
            <a:srgbClr val="2E5268"/>
          </a:solidFill>
          <a:ln>
            <a:noFill/>
          </a:ln>
        </p:spPr>
      </p:pic>
      <p:sp>
        <p:nvSpPr>
          <p:cNvPr id="7"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10320220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150" y="2295525"/>
            <a:ext cx="3695700"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74814778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841" y="533399"/>
            <a:ext cx="11052057" cy="6191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1016000" y="55080"/>
            <a:ext cx="1117800" cy="376560"/>
          </a:xfrm>
          <a:prstGeom prst="rect">
            <a:avLst/>
          </a:prstGeom>
          <a:solidFill>
            <a:srgbClr val="2E5268"/>
          </a:solidFill>
          <a:ln>
            <a:noFill/>
          </a:ln>
        </p:spPr>
      </p:pic>
      <p:sp>
        <p:nvSpPr>
          <p:cNvPr id="5" name="CustomShape 4"/>
          <p:cNvSpPr/>
          <p:nvPr/>
        </p:nvSpPr>
        <p:spPr>
          <a:xfrm>
            <a:off x="0" y="6705600"/>
            <a:ext cx="12192000" cy="304800"/>
          </a:xfrm>
          <a:prstGeom prst="rect">
            <a:avLst/>
          </a:prstGeom>
          <a:solidFill>
            <a:srgbClr val="2E5268"/>
          </a:solidFill>
          <a:ln w="9360">
            <a:solidFill>
              <a:schemeClr val="bg2">
                <a:lumMod val="25000"/>
              </a:schemeClr>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90080692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14400"/>
            <a:ext cx="10553821" cy="516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23204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101488</TotalTime>
  <Words>3100</Words>
  <Application>Microsoft Office PowerPoint</Application>
  <PresentationFormat>Custom</PresentationFormat>
  <Paragraphs>397</Paragraphs>
  <Slides>117</Slides>
  <Notes>91</Notes>
  <HiddenSlides>1</HiddenSlides>
  <MMClips>0</MMClips>
  <ScaleCrop>false</ScaleCrop>
  <HeadingPairs>
    <vt:vector size="4" baseType="variant">
      <vt:variant>
        <vt:lpstr>Theme</vt:lpstr>
      </vt:variant>
      <vt:variant>
        <vt:i4>1</vt:i4>
      </vt:variant>
      <vt:variant>
        <vt:lpstr>Slide Titles</vt:lpstr>
      </vt:variant>
      <vt:variant>
        <vt:i4>117</vt:i4>
      </vt:variant>
    </vt:vector>
  </HeadingPairs>
  <TitlesOfParts>
    <vt:vector size="1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Tableau</dc:title>
  <dc:subject/>
  <dc:creator>Gaurav Goel</dc:creator>
  <dc:description/>
  <cp:lastModifiedBy>DELL</cp:lastModifiedBy>
  <cp:revision>1028</cp:revision>
  <dcterms:created xsi:type="dcterms:W3CDTF">2014-12-15T07:56:09Z</dcterms:created>
  <dcterms:modified xsi:type="dcterms:W3CDTF">2019-09-08T06:35:30Z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15</vt:i4>
  </property>
</Properties>
</file>